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2"/>
  </p:notesMasterIdLst>
  <p:sldIdLst>
    <p:sldId id="256" r:id="rId2"/>
    <p:sldId id="309"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306" r:id="rId35"/>
    <p:sldId id="297" r:id="rId36"/>
    <p:sldId id="295" r:id="rId37"/>
    <p:sldId id="294" r:id="rId38"/>
    <p:sldId id="290" r:id="rId39"/>
    <p:sldId id="296" r:id="rId40"/>
    <p:sldId id="299" r:id="rId41"/>
    <p:sldId id="300" r:id="rId42"/>
    <p:sldId id="307" r:id="rId43"/>
    <p:sldId id="301" r:id="rId44"/>
    <p:sldId id="302" r:id="rId45"/>
    <p:sldId id="303" r:id="rId46"/>
    <p:sldId id="304" r:id="rId47"/>
    <p:sldId id="305" r:id="rId48"/>
    <p:sldId id="291" r:id="rId49"/>
    <p:sldId id="292" r:id="rId50"/>
    <p:sldId id="308" r:id="rId51"/>
  </p:sldIdLst>
  <p:sldSz cx="9144000" cy="5143500" type="screen16x9"/>
  <p:notesSz cx="6858000" cy="9144000"/>
  <p:embeddedFontLst>
    <p:embeddedFont>
      <p:font typeface="Lato" panose="020F0502020204030203" pitchFamily="34" charset="0"/>
      <p:regular r:id="rId53"/>
      <p:bold r:id="rId54"/>
      <p:italic r:id="rId55"/>
      <p:boldItalic r:id="rId56"/>
    </p:embeddedFont>
    <p:embeddedFont>
      <p:font typeface="Montserrat" panose="00000500000000000000" pitchFamily="2" charset="0"/>
      <p:regular r:id="rId57"/>
      <p:bold r:id="rId58"/>
      <p:italic r:id="rId59"/>
      <p:boldItalic r:id="rId60"/>
    </p:embeddedFont>
    <p:embeddedFont>
      <p:font typeface="Tw Cen MT Condensed" panose="020B0606020104020203" pitchFamily="34" charset="0"/>
      <p:regular r:id="rId61"/>
      <p:bold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a113a77af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a113a77af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113a77aff_0_9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a113a77aff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113a77aff_0_9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a113a77aff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a113a77aff_0_9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a113a77aff_0_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113a77aff_0_9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113a77aff_0_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a113a77aff_0_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a113a77aff_0_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113a77aff_0_9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113a77aff_0_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113a77aff_0_9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113a77aff_0_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113a77aff_0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113a77aff_0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a113a77aff_0_1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a113a77aff_0_1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a113a77aff_0_18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a113a77aff_0_1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a113a77af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a113a77af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641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a113a77aff_0_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a113a77af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a113a77aff_0_1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a113a77aff_0_1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a113a77aff_0_18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a113a77aff_0_1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a113a77aff_0_18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a113a77aff_0_1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a113a77aff_0_9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a113a77aff_0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13a77aff_0_18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13a77aff_0_1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a113a77aff_0_1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a113a77aff_0_1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a113a77aff_0_9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a113a77af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a113a77aff_0_9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a113a77aff_0_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a113a77aff_0_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a113a77aff_0_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113a77aff_0_9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113a77aff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a113a77aff_0_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a113a77aff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a113a77aff_0_9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a113a77aff_0_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a113a77aff_0_10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a113a77aff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a113a77aff_0_10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a113a77aff_0_1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a113a77aff_0_1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a113a77aff_0_1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878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a113a77aff_0_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a113a77aff_0_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530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113a77aff_0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a113a77aff_0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9575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113a77aff_0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a113a77aff_0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113a77aff_0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a113a77aff_0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6465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a113a77aff_0_10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a113a77aff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113a77aff_0_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113a77aff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a113a77aff_0_1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a113a77aff_0_1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a113a77af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a113a77af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4371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a113a77aff_0_8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a113a77aff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a113a77aff_0_8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a113a77aff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a113a77aff_0_18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a113a77aff_0_1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a113a77aff_0_8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a113a77aff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a113a77aff_0_18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a113a77aff_0_1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mailto:ayanbanerjee.jobs@gmail.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www.youtube.com/watch?v=SWtDeeXtMZM"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hyperlink" Target="mailto:ayanbanerjee.jobs@gmail.com"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2909475" y="251700"/>
            <a:ext cx="6501600" cy="18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solidFill>
                  <a:schemeClr val="lt1"/>
                </a:solidFill>
              </a:rPr>
              <a:t>Basics of </a:t>
            </a:r>
            <a:endParaRPr b="1" u="sng" dirty="0">
              <a:solidFill>
                <a:schemeClr val="lt1"/>
              </a:solidFill>
            </a:endParaRPr>
          </a:p>
          <a:p>
            <a:pPr marL="0" lvl="0" indent="0" algn="ctr" rtl="0">
              <a:spcBef>
                <a:spcPts val="0"/>
              </a:spcBef>
              <a:spcAft>
                <a:spcPts val="0"/>
              </a:spcAft>
              <a:buNone/>
            </a:pPr>
            <a:r>
              <a:rPr lang="en" b="1" u="sng" dirty="0">
                <a:solidFill>
                  <a:schemeClr val="lt1"/>
                </a:solidFill>
              </a:rPr>
              <a:t>Cloud Computing</a:t>
            </a:r>
            <a:endParaRPr b="1" u="sng" dirty="0">
              <a:solidFill>
                <a:schemeClr val="lt1"/>
              </a:solidFill>
            </a:endParaRPr>
          </a:p>
        </p:txBody>
      </p:sp>
      <p:pic>
        <p:nvPicPr>
          <p:cNvPr id="135" name="Google Shape;135;p13"/>
          <p:cNvPicPr preferRelativeResize="0"/>
          <p:nvPr/>
        </p:nvPicPr>
        <p:blipFill>
          <a:blip r:embed="rId3">
            <a:alphaModFix/>
          </a:blip>
          <a:stretch>
            <a:fillRect/>
          </a:stretch>
        </p:blipFill>
        <p:spPr>
          <a:xfrm>
            <a:off x="4368175" y="2313100"/>
            <a:ext cx="3131501" cy="2277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wanna host a website .. How to do ?? </a:t>
            </a:r>
            <a:r>
              <a:rPr lang="en" sz="4100"/>
              <a:t>🤔</a:t>
            </a:r>
            <a:endParaRPr sz="4100"/>
          </a:p>
        </p:txBody>
      </p:sp>
      <p:sp>
        <p:nvSpPr>
          <p:cNvPr id="203" name="Google Shape;203;p23"/>
          <p:cNvSpPr txBox="1">
            <a:spLocks noGrp="1"/>
          </p:cNvSpPr>
          <p:nvPr>
            <p:ph type="body" idx="1"/>
          </p:nvPr>
        </p:nvSpPr>
        <p:spPr>
          <a:xfrm>
            <a:off x="1297500" y="1255825"/>
            <a:ext cx="7038900" cy="3286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Build the website, write lines of html (UI) code, application server code</a:t>
            </a:r>
            <a:endParaRPr/>
          </a:p>
          <a:p>
            <a:pPr marL="457200" lvl="0" indent="-311150" algn="l" rtl="0">
              <a:spcBef>
                <a:spcPts val="0"/>
              </a:spcBef>
              <a:spcAft>
                <a:spcPts val="0"/>
              </a:spcAft>
              <a:buSzPts val="1300"/>
              <a:buChar char="●"/>
            </a:pPr>
            <a:r>
              <a:rPr lang="en"/>
              <a:t>Buy a computer &amp;  install server in it.</a:t>
            </a:r>
            <a:endParaRPr/>
          </a:p>
          <a:p>
            <a:pPr marL="457200" lvl="0" indent="-311150" algn="l" rtl="0">
              <a:spcBef>
                <a:spcPts val="0"/>
              </a:spcBef>
              <a:spcAft>
                <a:spcPts val="0"/>
              </a:spcAft>
              <a:buSzPts val="1300"/>
              <a:buChar char="●"/>
            </a:pPr>
            <a:r>
              <a:rPr lang="en"/>
              <a:t>Buy a leased line (Internet) n domain.</a:t>
            </a:r>
            <a:endParaRPr/>
          </a:p>
          <a:p>
            <a:pPr marL="457200" lvl="0" indent="-311150" algn="l" rtl="0">
              <a:spcBef>
                <a:spcPts val="0"/>
              </a:spcBef>
              <a:spcAft>
                <a:spcPts val="0"/>
              </a:spcAft>
              <a:buSzPts val="1300"/>
              <a:buChar char="●"/>
            </a:pPr>
            <a:r>
              <a:rPr lang="en"/>
              <a:t>Maintenance &amp; troubleshooting</a:t>
            </a:r>
            <a:endParaRPr/>
          </a:p>
        </p:txBody>
      </p:sp>
      <p:pic>
        <p:nvPicPr>
          <p:cNvPr id="204" name="Google Shape;204;p23"/>
          <p:cNvPicPr preferRelativeResize="0"/>
          <p:nvPr/>
        </p:nvPicPr>
        <p:blipFill>
          <a:blip r:embed="rId3">
            <a:alphaModFix/>
          </a:blip>
          <a:stretch>
            <a:fillRect/>
          </a:stretch>
        </p:blipFill>
        <p:spPr>
          <a:xfrm>
            <a:off x="2787437" y="2464125"/>
            <a:ext cx="3628525" cy="2041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animEffect transition="in" filter="fade">
                                      <p:cBhvr>
                                        <p:cTn id="7" dur="1000"/>
                                        <p:tgtEl>
                                          <p:spTgt spid="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xEl>
                                              <p:pRg st="1" end="1"/>
                                            </p:txEl>
                                          </p:spTgt>
                                        </p:tgtEl>
                                        <p:attrNameLst>
                                          <p:attrName>style.visibility</p:attrName>
                                        </p:attrNameLst>
                                      </p:cBhvr>
                                      <p:to>
                                        <p:strVal val="visible"/>
                                      </p:to>
                                    </p:set>
                                    <p:animEffect transition="in" filter="fade">
                                      <p:cBhvr>
                                        <p:cTn id="12" dur="1000"/>
                                        <p:tgtEl>
                                          <p:spTgt spid="2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3">
                                            <p:txEl>
                                              <p:pRg st="2" end="2"/>
                                            </p:txEl>
                                          </p:spTgt>
                                        </p:tgtEl>
                                        <p:attrNameLst>
                                          <p:attrName>style.visibility</p:attrName>
                                        </p:attrNameLst>
                                      </p:cBhvr>
                                      <p:to>
                                        <p:strVal val="visible"/>
                                      </p:to>
                                    </p:set>
                                    <p:animEffect transition="in" filter="fade">
                                      <p:cBhvr>
                                        <p:cTn id="17" dur="1000"/>
                                        <p:tgtEl>
                                          <p:spTgt spid="2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3">
                                            <p:txEl>
                                              <p:pRg st="3" end="3"/>
                                            </p:txEl>
                                          </p:spTgt>
                                        </p:tgtEl>
                                        <p:attrNameLst>
                                          <p:attrName>style.visibility</p:attrName>
                                        </p:attrNameLst>
                                      </p:cBhvr>
                                      <p:to>
                                        <p:strVal val="visible"/>
                                      </p:to>
                                    </p:set>
                                    <p:animEffect transition="in" filter="fade">
                                      <p:cBhvr>
                                        <p:cTn id="22" dur="1000"/>
                                        <p:tgtEl>
                                          <p:spTgt spid="2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4"/>
                                        </p:tgtEl>
                                        <p:attrNameLst>
                                          <p:attrName>style.visibility</p:attrName>
                                        </p:attrNameLst>
                                      </p:cBhvr>
                                      <p:to>
                                        <p:strVal val="visible"/>
                                      </p:to>
                                    </p:set>
                                    <p:animEffect transition="in" filter="fade">
                                      <p:cBhvr>
                                        <p:cTn id="27" dur="10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body" idx="1"/>
          </p:nvPr>
        </p:nvSpPr>
        <p:spPr>
          <a:xfrm>
            <a:off x="1349450" y="817900"/>
            <a:ext cx="7038900" cy="2911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a:latin typeface="Montserrat"/>
                <a:ea typeface="Montserrat"/>
                <a:cs typeface="Montserrat"/>
                <a:sym typeface="Montserrat"/>
              </a:rPr>
              <a:t>U think thats all ?</a:t>
            </a:r>
            <a:endParaRPr sz="2400">
              <a:latin typeface="Montserrat"/>
              <a:ea typeface="Montserrat"/>
              <a:cs typeface="Montserrat"/>
              <a:sym typeface="Montserrat"/>
            </a:endParaRPr>
          </a:p>
          <a:p>
            <a:pPr marL="0" lvl="0" indent="0" algn="ctr" rtl="0">
              <a:lnSpc>
                <a:spcPct val="100000"/>
              </a:lnSpc>
              <a:spcBef>
                <a:spcPts val="0"/>
              </a:spcBef>
              <a:spcAft>
                <a:spcPts val="0"/>
              </a:spcAft>
              <a:buNone/>
            </a:pPr>
            <a:r>
              <a:rPr lang="en" sz="2400">
                <a:latin typeface="Montserrat"/>
                <a:ea typeface="Montserrat"/>
                <a:cs typeface="Montserrat"/>
                <a:sym typeface="Montserrat"/>
              </a:rPr>
              <a:t> </a:t>
            </a:r>
            <a:endParaRPr sz="2400">
              <a:latin typeface="Montserrat"/>
              <a:ea typeface="Montserrat"/>
              <a:cs typeface="Montserrat"/>
              <a:sym typeface="Montserrat"/>
            </a:endParaRPr>
          </a:p>
          <a:p>
            <a:pPr marL="0" lvl="0" indent="0" algn="ctr" rtl="0">
              <a:lnSpc>
                <a:spcPct val="100000"/>
              </a:lnSpc>
              <a:spcBef>
                <a:spcPts val="0"/>
              </a:spcBef>
              <a:spcAft>
                <a:spcPts val="0"/>
              </a:spcAft>
              <a:buNone/>
            </a:pPr>
            <a:r>
              <a:rPr lang="en" sz="2400">
                <a:latin typeface="Montserrat"/>
                <a:ea typeface="Montserrat"/>
                <a:cs typeface="Montserrat"/>
                <a:sym typeface="Montserrat"/>
              </a:rPr>
              <a:t>Oh Noo!! Wait.. </a:t>
            </a:r>
            <a:endParaRPr/>
          </a:p>
        </p:txBody>
      </p:sp>
      <p:pic>
        <p:nvPicPr>
          <p:cNvPr id="210" name="Google Shape;210;p24"/>
          <p:cNvPicPr preferRelativeResize="0"/>
          <p:nvPr/>
        </p:nvPicPr>
        <p:blipFill>
          <a:blip r:embed="rId3">
            <a:alphaModFix/>
          </a:blip>
          <a:stretch>
            <a:fillRect/>
          </a:stretch>
        </p:blipFill>
        <p:spPr>
          <a:xfrm>
            <a:off x="3536800" y="2439050"/>
            <a:ext cx="2853574" cy="21287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
                                            <p:txEl>
                                              <p:pRg st="0" end="0"/>
                                            </p:txEl>
                                          </p:spTgt>
                                        </p:tgtEl>
                                        <p:attrNameLst>
                                          <p:attrName>style.visibility</p:attrName>
                                        </p:attrNameLst>
                                      </p:cBhvr>
                                      <p:to>
                                        <p:strVal val="visible"/>
                                      </p:to>
                                    </p:set>
                                    <p:animEffect transition="in" filter="fade">
                                      <p:cBhvr>
                                        <p:cTn id="7" dur="1000"/>
                                        <p:tgtEl>
                                          <p:spTgt spid="2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
                                            <p:txEl>
                                              <p:pRg st="1" end="1"/>
                                            </p:txEl>
                                          </p:spTgt>
                                        </p:tgtEl>
                                        <p:attrNameLst>
                                          <p:attrName>style.visibility</p:attrName>
                                        </p:attrNameLst>
                                      </p:cBhvr>
                                      <p:to>
                                        <p:strVal val="visible"/>
                                      </p:to>
                                    </p:set>
                                    <p:animEffect transition="in" filter="fade">
                                      <p:cBhvr>
                                        <p:cTn id="12" dur="1000"/>
                                        <p:tgtEl>
                                          <p:spTgt spid="2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9">
                                            <p:txEl>
                                              <p:pRg st="2" end="2"/>
                                            </p:txEl>
                                          </p:spTgt>
                                        </p:tgtEl>
                                        <p:attrNameLst>
                                          <p:attrName>style.visibility</p:attrName>
                                        </p:attrNameLst>
                                      </p:cBhvr>
                                      <p:to>
                                        <p:strVal val="visible"/>
                                      </p:to>
                                    </p:set>
                                    <p:animEffect transition="in" filter="fade">
                                      <p:cBhvr>
                                        <p:cTn id="17" dur="1000"/>
                                        <p:tgtEl>
                                          <p:spTgt spid="2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0"/>
                                        </p:tgtEl>
                                        <p:attrNameLst>
                                          <p:attrName>style.visibility</p:attrName>
                                        </p:attrNameLst>
                                      </p:cBhvr>
                                      <p:to>
                                        <p:strVal val="visible"/>
                                      </p:to>
                                    </p:set>
                                    <p:animEffect transition="in" filter="fade">
                                      <p:cBhvr>
                                        <p:cTn id="22" dur="10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Online Shopping portal Example contd. -</a:t>
            </a:r>
            <a:endParaRPr/>
          </a:p>
        </p:txBody>
      </p:sp>
      <p:sp>
        <p:nvSpPr>
          <p:cNvPr id="216" name="Google Shape;216;p25"/>
          <p:cNvSpPr txBox="1">
            <a:spLocks noGrp="1"/>
          </p:cNvSpPr>
          <p:nvPr>
            <p:ph type="body" idx="1"/>
          </p:nvPr>
        </p:nvSpPr>
        <p:spPr>
          <a:xfrm>
            <a:off x="5959925" y="1567550"/>
            <a:ext cx="23766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Ayan: </a:t>
            </a:r>
            <a:r>
              <a:rPr lang="en"/>
              <a:t>A server can handle a finite amount of traffic -  say 1000 requests/second.</a:t>
            </a:r>
            <a:endParaRPr/>
          </a:p>
          <a:p>
            <a:pPr marL="0" lvl="0" indent="0" algn="l" rtl="0">
              <a:spcBef>
                <a:spcPts val="1600"/>
              </a:spcBef>
              <a:spcAft>
                <a:spcPts val="0"/>
              </a:spcAft>
              <a:buNone/>
            </a:pPr>
            <a:r>
              <a:rPr lang="en"/>
              <a:t>What if we get 1500 requests ???</a:t>
            </a:r>
            <a:endParaRPr/>
          </a:p>
          <a:p>
            <a:pPr marL="0" lvl="0" indent="0" algn="l" rtl="0">
              <a:spcBef>
                <a:spcPts val="1600"/>
              </a:spcBef>
              <a:spcAft>
                <a:spcPts val="0"/>
              </a:spcAft>
              <a:buNone/>
            </a:pPr>
            <a:endParaRPr/>
          </a:p>
          <a:p>
            <a:pPr marL="0" lvl="0" indent="0" algn="l" rtl="0">
              <a:spcBef>
                <a:spcPts val="1600"/>
              </a:spcBef>
              <a:spcAft>
                <a:spcPts val="0"/>
              </a:spcAft>
              <a:buNone/>
            </a:pPr>
            <a:r>
              <a:rPr lang="en">
                <a:solidFill>
                  <a:srgbClr val="FFFF00"/>
                </a:solidFill>
              </a:rPr>
              <a:t>Sayan: </a:t>
            </a:r>
            <a:r>
              <a:rPr lang="en"/>
              <a:t>Simple, we buy another computer and a router to distribute traffic.</a:t>
            </a:r>
            <a:endParaRPr/>
          </a:p>
          <a:p>
            <a:pPr marL="0" lvl="0" indent="0" algn="l" rtl="0">
              <a:spcBef>
                <a:spcPts val="1600"/>
              </a:spcBef>
              <a:spcAft>
                <a:spcPts val="1600"/>
              </a:spcAft>
              <a:buNone/>
            </a:pPr>
            <a:endParaRPr/>
          </a:p>
        </p:txBody>
      </p:sp>
      <p:pic>
        <p:nvPicPr>
          <p:cNvPr id="217" name="Google Shape;217;p25"/>
          <p:cNvPicPr preferRelativeResize="0"/>
          <p:nvPr/>
        </p:nvPicPr>
        <p:blipFill>
          <a:blip r:embed="rId3">
            <a:alphaModFix/>
          </a:blip>
          <a:stretch>
            <a:fillRect/>
          </a:stretch>
        </p:blipFill>
        <p:spPr>
          <a:xfrm>
            <a:off x="1196925" y="1721925"/>
            <a:ext cx="4436951" cy="3094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6"/>
          <p:cNvSpPr txBox="1">
            <a:spLocks noGrp="1"/>
          </p:cNvSpPr>
          <p:nvPr>
            <p:ph type="body" idx="1"/>
          </p:nvPr>
        </p:nvSpPr>
        <p:spPr>
          <a:xfrm>
            <a:off x="5514600" y="616025"/>
            <a:ext cx="3378300" cy="3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Ayan:</a:t>
            </a:r>
            <a:r>
              <a:rPr lang="en"/>
              <a:t> What if we get 10 times more traffic ?? </a:t>
            </a:r>
            <a:endParaRPr/>
          </a:p>
          <a:p>
            <a:pPr marL="0" lvl="0" indent="0" algn="l" rtl="0">
              <a:spcBef>
                <a:spcPts val="1600"/>
              </a:spcBef>
              <a:spcAft>
                <a:spcPts val="0"/>
              </a:spcAft>
              <a:buNone/>
            </a:pPr>
            <a:r>
              <a:rPr lang="en" b="1">
                <a:solidFill>
                  <a:srgbClr val="FFFF00"/>
                </a:solidFill>
              </a:rPr>
              <a:t>Sayan: </a:t>
            </a:r>
            <a:r>
              <a:rPr lang="en"/>
              <a:t>Why buy more servers.</a:t>
            </a:r>
            <a:endParaRPr/>
          </a:p>
          <a:p>
            <a:pPr marL="0" lvl="0" indent="0" algn="l" rtl="0">
              <a:spcBef>
                <a:spcPts val="1600"/>
              </a:spcBef>
              <a:spcAft>
                <a:spcPts val="0"/>
              </a:spcAft>
              <a:buNone/>
            </a:pPr>
            <a:r>
              <a:rPr lang="en" b="1">
                <a:solidFill>
                  <a:srgbClr val="FF0000"/>
                </a:solidFill>
              </a:rPr>
              <a:t>Ayan: </a:t>
            </a:r>
            <a:r>
              <a:rPr lang="en"/>
              <a:t>Okayyy but it may cost U more than 10 Lakhs, are U sure U gonna spend that much for a small business ??</a:t>
            </a:r>
            <a:endParaRPr/>
          </a:p>
          <a:p>
            <a:pPr marL="0" lvl="0" indent="0" algn="l" rtl="0">
              <a:spcBef>
                <a:spcPts val="1600"/>
              </a:spcBef>
              <a:spcAft>
                <a:spcPts val="0"/>
              </a:spcAft>
              <a:buNone/>
            </a:pPr>
            <a:r>
              <a:rPr lang="en" b="1">
                <a:solidFill>
                  <a:srgbClr val="FFFF00"/>
                </a:solidFill>
              </a:rPr>
              <a:t>Sayan: </a:t>
            </a:r>
            <a:r>
              <a:rPr lang="en"/>
              <a:t>Well I didn’t think abt that</a:t>
            </a:r>
            <a:endParaRPr/>
          </a:p>
          <a:p>
            <a:pPr marL="0" lvl="0" indent="0" algn="l" rtl="0">
              <a:spcBef>
                <a:spcPts val="1600"/>
              </a:spcBef>
              <a:spcAft>
                <a:spcPts val="0"/>
              </a:spcAft>
              <a:buNone/>
            </a:pPr>
            <a:r>
              <a:rPr lang="en" b="1">
                <a:solidFill>
                  <a:srgbClr val="FF0000"/>
                </a:solidFill>
              </a:rPr>
              <a:t>Ayan: </a:t>
            </a:r>
            <a:r>
              <a:rPr lang="en"/>
              <a:t>What if U get this load only once a year rest of the time U can manage with a single server.</a:t>
            </a:r>
            <a:endParaRPr/>
          </a:p>
          <a:p>
            <a:pPr marL="0" lvl="0" indent="0" algn="l" rtl="0">
              <a:spcBef>
                <a:spcPts val="1600"/>
              </a:spcBef>
              <a:spcAft>
                <a:spcPts val="1600"/>
              </a:spcAft>
              <a:buNone/>
            </a:pPr>
            <a:r>
              <a:rPr lang="en" b="1">
                <a:solidFill>
                  <a:srgbClr val="FFFF00"/>
                </a:solidFill>
              </a:rPr>
              <a:t>Sayan: </a:t>
            </a:r>
            <a:r>
              <a:rPr lang="en" sz="1900">
                <a:latin typeface="Montserrat"/>
                <a:ea typeface="Montserrat"/>
                <a:cs typeface="Montserrat"/>
                <a:sym typeface="Montserrat"/>
              </a:rPr>
              <a:t>🤔</a:t>
            </a:r>
            <a:r>
              <a:rPr lang="en" sz="3700">
                <a:latin typeface="Montserrat"/>
                <a:ea typeface="Montserrat"/>
                <a:cs typeface="Montserrat"/>
                <a:sym typeface="Montserrat"/>
              </a:rPr>
              <a:t> </a:t>
            </a:r>
            <a:r>
              <a:rPr lang="en">
                <a:latin typeface="Montserrat"/>
                <a:ea typeface="Montserrat"/>
                <a:cs typeface="Montserrat"/>
                <a:sym typeface="Montserrat"/>
              </a:rPr>
              <a:t>Well I don’t know … </a:t>
            </a:r>
            <a:endParaRPr/>
          </a:p>
        </p:txBody>
      </p:sp>
      <p:pic>
        <p:nvPicPr>
          <p:cNvPr id="223" name="Google Shape;223;p26"/>
          <p:cNvPicPr preferRelativeResize="0"/>
          <p:nvPr/>
        </p:nvPicPr>
        <p:blipFill>
          <a:blip r:embed="rId3">
            <a:alphaModFix/>
          </a:blip>
          <a:stretch>
            <a:fillRect/>
          </a:stretch>
        </p:blipFill>
        <p:spPr>
          <a:xfrm>
            <a:off x="1155900" y="1168650"/>
            <a:ext cx="3913374" cy="3492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2">
                                            <p:txEl>
                                              <p:pRg st="0" end="0"/>
                                            </p:txEl>
                                          </p:spTgt>
                                        </p:tgtEl>
                                        <p:attrNameLst>
                                          <p:attrName>style.visibility</p:attrName>
                                        </p:attrNameLst>
                                      </p:cBhvr>
                                      <p:to>
                                        <p:strVal val="visible"/>
                                      </p:to>
                                    </p:set>
                                    <p:animEffect transition="in" filter="fade">
                                      <p:cBhvr>
                                        <p:cTn id="7" dur="1000"/>
                                        <p:tgtEl>
                                          <p:spTgt spid="2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
                                            <p:txEl>
                                              <p:pRg st="1" end="1"/>
                                            </p:txEl>
                                          </p:spTgt>
                                        </p:tgtEl>
                                        <p:attrNameLst>
                                          <p:attrName>style.visibility</p:attrName>
                                        </p:attrNameLst>
                                      </p:cBhvr>
                                      <p:to>
                                        <p:strVal val="visible"/>
                                      </p:to>
                                    </p:set>
                                    <p:animEffect transition="in" filter="fade">
                                      <p:cBhvr>
                                        <p:cTn id="12" dur="1000"/>
                                        <p:tgtEl>
                                          <p:spTgt spid="2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2">
                                            <p:txEl>
                                              <p:pRg st="2" end="2"/>
                                            </p:txEl>
                                          </p:spTgt>
                                        </p:tgtEl>
                                        <p:attrNameLst>
                                          <p:attrName>style.visibility</p:attrName>
                                        </p:attrNameLst>
                                      </p:cBhvr>
                                      <p:to>
                                        <p:strVal val="visible"/>
                                      </p:to>
                                    </p:set>
                                    <p:animEffect transition="in" filter="fade">
                                      <p:cBhvr>
                                        <p:cTn id="17" dur="1000"/>
                                        <p:tgtEl>
                                          <p:spTgt spid="2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2">
                                            <p:txEl>
                                              <p:pRg st="3" end="3"/>
                                            </p:txEl>
                                          </p:spTgt>
                                        </p:tgtEl>
                                        <p:attrNameLst>
                                          <p:attrName>style.visibility</p:attrName>
                                        </p:attrNameLst>
                                      </p:cBhvr>
                                      <p:to>
                                        <p:strVal val="visible"/>
                                      </p:to>
                                    </p:set>
                                    <p:animEffect transition="in" filter="fade">
                                      <p:cBhvr>
                                        <p:cTn id="22" dur="1000"/>
                                        <p:tgtEl>
                                          <p:spTgt spid="2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2">
                                            <p:txEl>
                                              <p:pRg st="4" end="4"/>
                                            </p:txEl>
                                          </p:spTgt>
                                        </p:tgtEl>
                                        <p:attrNameLst>
                                          <p:attrName>style.visibility</p:attrName>
                                        </p:attrNameLst>
                                      </p:cBhvr>
                                      <p:to>
                                        <p:strVal val="visible"/>
                                      </p:to>
                                    </p:set>
                                    <p:animEffect transition="in" filter="fade">
                                      <p:cBhvr>
                                        <p:cTn id="27" dur="1000"/>
                                        <p:tgtEl>
                                          <p:spTgt spid="22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2">
                                            <p:txEl>
                                              <p:pRg st="5" end="5"/>
                                            </p:txEl>
                                          </p:spTgt>
                                        </p:tgtEl>
                                        <p:attrNameLst>
                                          <p:attrName>style.visibility</p:attrName>
                                        </p:attrNameLst>
                                      </p:cBhvr>
                                      <p:to>
                                        <p:strVal val="visible"/>
                                      </p:to>
                                    </p:set>
                                    <p:animEffect transition="in" filter="fade">
                                      <p:cBhvr>
                                        <p:cTn id="32" dur="1000"/>
                                        <p:tgtEl>
                                          <p:spTgt spid="2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Continue ...</a:t>
            </a:r>
            <a:endParaRPr/>
          </a:p>
        </p:txBody>
      </p:sp>
      <p:sp>
        <p:nvSpPr>
          <p:cNvPr id="229" name="Google Shape;229;p27"/>
          <p:cNvSpPr txBox="1">
            <a:spLocks noGrp="1"/>
          </p:cNvSpPr>
          <p:nvPr>
            <p:ph type="body" idx="1"/>
          </p:nvPr>
        </p:nvSpPr>
        <p:spPr>
          <a:xfrm>
            <a:off x="1297500" y="1217225"/>
            <a:ext cx="7038900" cy="32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FF0000"/>
                </a:solidFill>
              </a:rPr>
              <a:t>Ayan: </a:t>
            </a:r>
            <a:r>
              <a:rPr lang="en" dirty="0"/>
              <a:t>Let’s assume we manage 50 new server machines. But who is gonna install all softwares / deploy the application ?</a:t>
            </a:r>
            <a:endParaRPr dirty="0"/>
          </a:p>
          <a:p>
            <a:pPr marL="0" lvl="0" indent="0" algn="l" rtl="0">
              <a:spcBef>
                <a:spcPts val="1600"/>
              </a:spcBef>
              <a:spcAft>
                <a:spcPts val="0"/>
              </a:spcAft>
              <a:buNone/>
            </a:pPr>
            <a:r>
              <a:rPr lang="en" b="1" dirty="0">
                <a:solidFill>
                  <a:srgbClr val="FFFF00"/>
                </a:solidFill>
              </a:rPr>
              <a:t>Sayan: </a:t>
            </a:r>
            <a:r>
              <a:rPr lang="en" dirty="0"/>
              <a:t>mmm …..  </a:t>
            </a:r>
            <a:r>
              <a:rPr lang="en" sz="1900" dirty="0">
                <a:latin typeface="Montserrat"/>
                <a:ea typeface="Montserrat"/>
                <a:cs typeface="Montserrat"/>
                <a:sym typeface="Montserrat"/>
              </a:rPr>
              <a:t>🤔</a:t>
            </a:r>
            <a:endParaRPr dirty="0"/>
          </a:p>
          <a:p>
            <a:pPr marL="0" lvl="0" indent="0" algn="l" rtl="0">
              <a:spcBef>
                <a:spcPts val="1600"/>
              </a:spcBef>
              <a:spcAft>
                <a:spcPts val="0"/>
              </a:spcAft>
              <a:buNone/>
            </a:pPr>
            <a:r>
              <a:rPr lang="en" b="1" dirty="0">
                <a:solidFill>
                  <a:srgbClr val="FF0000"/>
                </a:solidFill>
              </a:rPr>
              <a:t>Ayan: </a:t>
            </a:r>
            <a:r>
              <a:rPr lang="en" dirty="0"/>
              <a:t>How much time is required to host the software in all the machines and do the required networking ?</a:t>
            </a:r>
            <a:endParaRPr dirty="0"/>
          </a:p>
          <a:p>
            <a:pPr marL="0" lvl="0" indent="0" algn="l" rtl="0">
              <a:spcBef>
                <a:spcPts val="1600"/>
              </a:spcBef>
              <a:spcAft>
                <a:spcPts val="0"/>
              </a:spcAft>
              <a:buNone/>
            </a:pPr>
            <a:r>
              <a:rPr lang="en" b="1" dirty="0">
                <a:solidFill>
                  <a:srgbClr val="FF0000"/>
                </a:solidFill>
              </a:rPr>
              <a:t>Ayan: </a:t>
            </a:r>
            <a:r>
              <a:rPr lang="en" dirty="0"/>
              <a:t>Will the leased line broadband allow such huge amount of traffic ? </a:t>
            </a:r>
            <a:endParaRPr dirty="0"/>
          </a:p>
          <a:p>
            <a:pPr marL="0" lvl="0" indent="0" algn="l" rtl="0">
              <a:spcBef>
                <a:spcPts val="1600"/>
              </a:spcBef>
              <a:spcAft>
                <a:spcPts val="0"/>
              </a:spcAft>
              <a:buNone/>
            </a:pPr>
            <a:r>
              <a:rPr lang="en" b="1" dirty="0">
                <a:solidFill>
                  <a:srgbClr val="FF0000"/>
                </a:solidFill>
              </a:rPr>
              <a:t>Ayan: </a:t>
            </a:r>
            <a:r>
              <a:rPr lang="en" dirty="0"/>
              <a:t>What if the network breaks ??</a:t>
            </a:r>
            <a:endParaRPr dirty="0"/>
          </a:p>
          <a:p>
            <a:pPr marL="0" lvl="0" indent="0" algn="l" rtl="0">
              <a:spcBef>
                <a:spcPts val="1600"/>
              </a:spcBef>
              <a:spcAft>
                <a:spcPts val="0"/>
              </a:spcAft>
              <a:buNone/>
            </a:pPr>
            <a:r>
              <a:rPr lang="en" b="1" dirty="0">
                <a:solidFill>
                  <a:srgbClr val="FF0000"/>
                </a:solidFill>
              </a:rPr>
              <a:t>Ayan:</a:t>
            </a:r>
            <a:r>
              <a:rPr lang="en" dirty="0"/>
              <a:t> In case of any issue how am I alone gonna manage the entire architecture ?</a:t>
            </a:r>
            <a:endParaRPr dirty="0"/>
          </a:p>
          <a:p>
            <a:pPr marL="0" lvl="0" indent="0" algn="l" rtl="0">
              <a:spcBef>
                <a:spcPts val="1600"/>
              </a:spcBef>
              <a:spcAft>
                <a:spcPts val="160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00"/>
                </a:solidFill>
              </a:rPr>
              <a:t>Sayan:</a:t>
            </a:r>
            <a:r>
              <a:rPr lang="en"/>
              <a:t> Hmmm ……… really too much </a:t>
            </a:r>
            <a:endParaRPr/>
          </a:p>
        </p:txBody>
      </p:sp>
      <p:pic>
        <p:nvPicPr>
          <p:cNvPr id="235" name="Google Shape;235;p28"/>
          <p:cNvPicPr preferRelativeResize="0"/>
          <p:nvPr/>
        </p:nvPicPr>
        <p:blipFill>
          <a:blip r:embed="rId3">
            <a:alphaModFix/>
          </a:blip>
          <a:stretch>
            <a:fillRect/>
          </a:stretch>
        </p:blipFill>
        <p:spPr>
          <a:xfrm>
            <a:off x="2790701" y="1226223"/>
            <a:ext cx="4234075" cy="3252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9"/>
          <p:cNvSpPr txBox="1">
            <a:spLocks noGrp="1"/>
          </p:cNvSpPr>
          <p:nvPr>
            <p:ph type="title"/>
          </p:nvPr>
        </p:nvSpPr>
        <p:spPr>
          <a:xfrm>
            <a:off x="1297500" y="3492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Well, what if I say Cloud has solution to all the problems !! </a:t>
            </a:r>
            <a:endParaRPr/>
          </a:p>
        </p:txBody>
      </p:sp>
      <p:pic>
        <p:nvPicPr>
          <p:cNvPr id="241" name="Google Shape;241;p29"/>
          <p:cNvPicPr preferRelativeResize="0"/>
          <p:nvPr/>
        </p:nvPicPr>
        <p:blipFill>
          <a:blip r:embed="rId3">
            <a:alphaModFix/>
          </a:blip>
          <a:stretch>
            <a:fillRect/>
          </a:stretch>
        </p:blipFill>
        <p:spPr>
          <a:xfrm>
            <a:off x="2339200" y="1567551"/>
            <a:ext cx="4762500" cy="2911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dirty="0"/>
              <a:t>So what is  CLOUD ??</a:t>
            </a:r>
            <a:r>
              <a:rPr lang="en" dirty="0"/>
              <a:t> </a:t>
            </a:r>
            <a:r>
              <a:rPr lang="en" sz="1100" b="1" i="1" dirty="0">
                <a:latin typeface="Arial"/>
                <a:ea typeface="Arial"/>
                <a:cs typeface="Arial"/>
                <a:sym typeface="Arial"/>
              </a:rPr>
              <a:t>“</a:t>
            </a:r>
            <a:r>
              <a:rPr lang="en" sz="1100" b="1" i="1" dirty="0">
                <a:solidFill>
                  <a:srgbClr val="FFFF00"/>
                </a:solidFill>
                <a:latin typeface="Arial"/>
                <a:ea typeface="Arial"/>
                <a:cs typeface="Arial"/>
                <a:sym typeface="Arial"/>
              </a:rPr>
              <a:t>Cloud is about how you do computing, not where you do computing</a:t>
            </a:r>
            <a:r>
              <a:rPr lang="en" sz="1100" b="1" i="1" dirty="0">
                <a:latin typeface="Arial"/>
                <a:ea typeface="Arial"/>
                <a:cs typeface="Arial"/>
                <a:sym typeface="Arial"/>
              </a:rPr>
              <a:t>," goes a popular refrain in the domain of modern computing. </a:t>
            </a:r>
            <a:endParaRPr dirty="0"/>
          </a:p>
        </p:txBody>
      </p:sp>
      <p:sp>
        <p:nvSpPr>
          <p:cNvPr id="247" name="Google Shape;247;p30"/>
          <p:cNvSpPr txBox="1">
            <a:spLocks noGrp="1"/>
          </p:cNvSpPr>
          <p:nvPr>
            <p:ph type="body" idx="1"/>
          </p:nvPr>
        </p:nvSpPr>
        <p:spPr>
          <a:xfrm>
            <a:off x="1334600" y="1483526"/>
            <a:ext cx="3341400" cy="33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dirty="0">
                <a:latin typeface="Arial"/>
                <a:ea typeface="Arial"/>
                <a:cs typeface="Arial"/>
                <a:sym typeface="Arial"/>
              </a:rPr>
              <a:t>Imagine they have another friend named - </a:t>
            </a:r>
            <a:r>
              <a:rPr lang="en" sz="1100" b="1" dirty="0">
                <a:solidFill>
                  <a:srgbClr val="00FF00"/>
                </a:solidFill>
                <a:latin typeface="Arial"/>
                <a:ea typeface="Arial"/>
                <a:cs typeface="Arial"/>
                <a:sym typeface="Arial"/>
              </a:rPr>
              <a:t>Cloud</a:t>
            </a:r>
            <a:r>
              <a:rPr lang="en" sz="1100" b="1" dirty="0">
                <a:latin typeface="Arial"/>
                <a:ea typeface="Arial"/>
                <a:cs typeface="Arial"/>
                <a:sym typeface="Arial"/>
              </a:rPr>
              <a:t>. They give their code to him, n he takes care of everything else.</a:t>
            </a:r>
            <a:endParaRPr sz="1100" b="1" dirty="0">
              <a:latin typeface="Arial"/>
              <a:ea typeface="Arial"/>
              <a:cs typeface="Arial"/>
              <a:sym typeface="Arial"/>
            </a:endParaRPr>
          </a:p>
          <a:p>
            <a:pPr marL="0" lvl="0" indent="0" algn="l" rtl="0">
              <a:spcBef>
                <a:spcPts val="1600"/>
              </a:spcBef>
              <a:spcAft>
                <a:spcPts val="0"/>
              </a:spcAft>
              <a:buNone/>
            </a:pPr>
            <a:r>
              <a:rPr lang="en" sz="1100" b="1" dirty="0">
                <a:latin typeface="Arial"/>
                <a:ea typeface="Arial"/>
                <a:cs typeface="Arial"/>
                <a:sym typeface="Arial"/>
              </a:rPr>
              <a:t>He creates a server installs all required softwares for them and deploys the code in server.</a:t>
            </a:r>
            <a:endParaRPr sz="1100" b="1" dirty="0">
              <a:latin typeface="Arial"/>
              <a:ea typeface="Arial"/>
              <a:cs typeface="Arial"/>
              <a:sym typeface="Arial"/>
            </a:endParaRPr>
          </a:p>
          <a:p>
            <a:pPr marL="0" lvl="0" indent="0" algn="l" rtl="0">
              <a:spcBef>
                <a:spcPts val="1600"/>
              </a:spcBef>
              <a:spcAft>
                <a:spcPts val="0"/>
              </a:spcAft>
              <a:buNone/>
            </a:pPr>
            <a:r>
              <a:rPr lang="en" sz="1100" b="1" dirty="0">
                <a:latin typeface="Arial"/>
                <a:ea typeface="Arial"/>
                <a:cs typeface="Arial"/>
                <a:sym typeface="Arial"/>
              </a:rPr>
              <a:t>Oh I forget to tell, </a:t>
            </a:r>
            <a:r>
              <a:rPr lang="en" sz="1100" b="1" dirty="0">
                <a:solidFill>
                  <a:srgbClr val="00FF00"/>
                </a:solidFill>
                <a:latin typeface="Arial"/>
                <a:ea typeface="Arial"/>
                <a:cs typeface="Arial"/>
                <a:sym typeface="Arial"/>
              </a:rPr>
              <a:t>Mr. Cloud</a:t>
            </a:r>
            <a:r>
              <a:rPr lang="en" sz="1100" b="1" dirty="0">
                <a:latin typeface="Arial"/>
                <a:ea typeface="Arial"/>
                <a:cs typeface="Arial"/>
                <a:sym typeface="Arial"/>
              </a:rPr>
              <a:t> has supernatural abilities. He can create servers real quick like he can spin up 100 servers in 1 min n deploy code. N he uses a network line that never goes down.</a:t>
            </a:r>
            <a:endParaRPr sz="1100" b="1" dirty="0">
              <a:latin typeface="Arial"/>
              <a:ea typeface="Arial"/>
              <a:cs typeface="Arial"/>
              <a:sym typeface="Arial"/>
            </a:endParaRPr>
          </a:p>
          <a:p>
            <a:pPr marL="0" lvl="0" indent="0" algn="l" rtl="0">
              <a:spcBef>
                <a:spcPts val="1600"/>
              </a:spcBef>
              <a:spcAft>
                <a:spcPts val="0"/>
              </a:spcAft>
              <a:buNone/>
            </a:pPr>
            <a:r>
              <a:rPr lang="en" sz="1100" b="1" dirty="0">
                <a:latin typeface="Arial"/>
                <a:ea typeface="Arial"/>
                <a:cs typeface="Arial"/>
                <a:sym typeface="Arial"/>
              </a:rPr>
              <a:t>He is also too </a:t>
            </a:r>
            <a:r>
              <a:rPr lang="en-US" sz="1100" b="1" dirty="0">
                <a:latin typeface="Arial"/>
                <a:ea typeface="Arial"/>
                <a:cs typeface="Arial"/>
                <a:sym typeface="Arial"/>
              </a:rPr>
              <a:t>kind;</a:t>
            </a:r>
            <a:r>
              <a:rPr lang="en" sz="1100" b="1" dirty="0">
                <a:latin typeface="Arial"/>
                <a:ea typeface="Arial"/>
                <a:cs typeface="Arial"/>
                <a:sym typeface="Arial"/>
              </a:rPr>
              <a:t> he do</a:t>
            </a:r>
            <a:r>
              <a:rPr lang="en-US" sz="1100" b="1" dirty="0">
                <a:latin typeface="Arial"/>
                <a:ea typeface="Arial"/>
                <a:cs typeface="Arial"/>
                <a:sym typeface="Arial"/>
              </a:rPr>
              <a:t>es n’</a:t>
            </a:r>
            <a:r>
              <a:rPr lang="en" sz="1100" b="1" dirty="0">
                <a:latin typeface="Arial"/>
                <a:ea typeface="Arial"/>
                <a:cs typeface="Arial"/>
                <a:sym typeface="Arial"/>
              </a:rPr>
              <a:t>t charge the entire cost of all the machines. Rather, he charges on a rental basis.</a:t>
            </a:r>
            <a:endParaRPr sz="1100" b="1" dirty="0">
              <a:latin typeface="Arial"/>
              <a:ea typeface="Arial"/>
              <a:cs typeface="Arial"/>
              <a:sym typeface="Arial"/>
            </a:endParaRPr>
          </a:p>
          <a:p>
            <a:pPr marL="0" lvl="0" indent="0" algn="l" rtl="0">
              <a:spcBef>
                <a:spcPts val="1600"/>
              </a:spcBef>
              <a:spcAft>
                <a:spcPts val="1600"/>
              </a:spcAft>
              <a:buNone/>
            </a:pPr>
            <a:endParaRPr sz="1100" b="1" dirty="0">
              <a:latin typeface="Arial"/>
              <a:ea typeface="Arial"/>
              <a:cs typeface="Arial"/>
              <a:sym typeface="Arial"/>
            </a:endParaRPr>
          </a:p>
        </p:txBody>
      </p:sp>
      <p:pic>
        <p:nvPicPr>
          <p:cNvPr id="248" name="Google Shape;248;p30"/>
          <p:cNvPicPr preferRelativeResize="0"/>
          <p:nvPr/>
        </p:nvPicPr>
        <p:blipFill>
          <a:blip r:embed="rId3">
            <a:alphaModFix/>
          </a:blip>
          <a:stretch>
            <a:fillRect/>
          </a:stretch>
        </p:blipFill>
        <p:spPr>
          <a:xfrm>
            <a:off x="4894855" y="1441375"/>
            <a:ext cx="3748645" cy="3286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Move the app from local system to machines stored in cloud provider data centre.</a:t>
            </a:r>
            <a:endParaRPr sz="2300"/>
          </a:p>
        </p:txBody>
      </p:sp>
      <p:sp>
        <p:nvSpPr>
          <p:cNvPr id="254" name="Google Shape;254;p3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5" name="Google Shape;255;p31"/>
          <p:cNvPicPr preferRelativeResize="0"/>
          <p:nvPr/>
        </p:nvPicPr>
        <p:blipFill>
          <a:blip r:embed="rId3">
            <a:alphaModFix/>
          </a:blip>
          <a:stretch>
            <a:fillRect/>
          </a:stretch>
        </p:blipFill>
        <p:spPr>
          <a:xfrm>
            <a:off x="5322916" y="1441375"/>
            <a:ext cx="3320585" cy="2911200"/>
          </a:xfrm>
          <a:prstGeom prst="rect">
            <a:avLst/>
          </a:prstGeom>
          <a:noFill/>
          <a:ln>
            <a:noFill/>
          </a:ln>
        </p:spPr>
      </p:pic>
      <p:pic>
        <p:nvPicPr>
          <p:cNvPr id="256" name="Google Shape;256;p31"/>
          <p:cNvPicPr preferRelativeResize="0"/>
          <p:nvPr/>
        </p:nvPicPr>
        <p:blipFill>
          <a:blip r:embed="rId4">
            <a:alphaModFix/>
          </a:blip>
          <a:stretch>
            <a:fillRect/>
          </a:stretch>
        </p:blipFill>
        <p:spPr>
          <a:xfrm>
            <a:off x="1369150" y="1766965"/>
            <a:ext cx="3239949" cy="22600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Salient Features of Coud - </a:t>
            </a:r>
            <a:endParaRPr/>
          </a:p>
        </p:txBody>
      </p:sp>
      <p:sp>
        <p:nvSpPr>
          <p:cNvPr id="262" name="Google Shape;262;p3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Char char="●"/>
            </a:pPr>
            <a:r>
              <a:rPr lang="en"/>
              <a:t>Autoscaling</a:t>
            </a:r>
            <a:endParaRPr/>
          </a:p>
          <a:p>
            <a:pPr marL="457200" lvl="0" indent="-311150" algn="l" rtl="0">
              <a:lnSpc>
                <a:spcPct val="200000"/>
              </a:lnSpc>
              <a:spcBef>
                <a:spcPts val="0"/>
              </a:spcBef>
              <a:spcAft>
                <a:spcPts val="0"/>
              </a:spcAft>
              <a:buSzPts val="1300"/>
              <a:buChar char="●"/>
            </a:pPr>
            <a:r>
              <a:rPr lang="en"/>
              <a:t>Automatic setup</a:t>
            </a:r>
            <a:endParaRPr/>
          </a:p>
          <a:p>
            <a:pPr marL="457200" lvl="0" indent="-311150" algn="l" rtl="0">
              <a:lnSpc>
                <a:spcPct val="200000"/>
              </a:lnSpc>
              <a:spcBef>
                <a:spcPts val="0"/>
              </a:spcBef>
              <a:spcAft>
                <a:spcPts val="0"/>
              </a:spcAft>
              <a:buSzPts val="1300"/>
              <a:buChar char="●"/>
            </a:pPr>
            <a:r>
              <a:rPr lang="en"/>
              <a:t>Automatic load balancing</a:t>
            </a:r>
            <a:endParaRPr/>
          </a:p>
          <a:p>
            <a:pPr marL="457200" lvl="0" indent="-311150" algn="l" rtl="0">
              <a:lnSpc>
                <a:spcPct val="200000"/>
              </a:lnSpc>
              <a:spcBef>
                <a:spcPts val="0"/>
              </a:spcBef>
              <a:spcAft>
                <a:spcPts val="0"/>
              </a:spcAft>
              <a:buSzPts val="1300"/>
              <a:buChar char="●"/>
            </a:pPr>
            <a:r>
              <a:rPr lang="en"/>
              <a:t>Distributed globally</a:t>
            </a:r>
            <a:endParaRPr/>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algn="ctr"/>
            <a:r>
              <a:rPr lang="en-US" b="1" dirty="0"/>
              <a:t>Ayan Banerjee</a:t>
            </a:r>
            <a:br>
              <a:rPr lang="en-US" b="1" dirty="0"/>
            </a:br>
            <a:endParaRPr u="sng" dirty="0"/>
          </a:p>
        </p:txBody>
      </p:sp>
      <p:sp>
        <p:nvSpPr>
          <p:cNvPr id="141" name="Google Shape;141;p14"/>
          <p:cNvSpPr txBox="1">
            <a:spLocks noGrp="1"/>
          </p:cNvSpPr>
          <p:nvPr>
            <p:ph type="body" idx="1"/>
          </p:nvPr>
        </p:nvSpPr>
        <p:spPr>
          <a:xfrm>
            <a:off x="1183617" y="2420933"/>
            <a:ext cx="4223100" cy="2015376"/>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100" dirty="0"/>
              <a:t>Cloud Native Developer @Hyland - RnD department</a:t>
            </a:r>
            <a:endParaRPr sz="1100" dirty="0"/>
          </a:p>
          <a:p>
            <a:pPr marL="0" lvl="0" indent="0" algn="l" rtl="0">
              <a:spcBef>
                <a:spcPts val="1600"/>
              </a:spcBef>
              <a:spcAft>
                <a:spcPts val="0"/>
              </a:spcAft>
              <a:buNone/>
            </a:pPr>
            <a:r>
              <a:rPr lang="en" sz="1100" dirty="0"/>
              <a:t>Contact Details - (+91)9088-246290</a:t>
            </a:r>
            <a:endParaRPr sz="1100" dirty="0"/>
          </a:p>
          <a:p>
            <a:pPr marL="0" lvl="0" indent="0" algn="l" rtl="0">
              <a:spcBef>
                <a:spcPts val="1600"/>
              </a:spcBef>
              <a:spcAft>
                <a:spcPts val="0"/>
              </a:spcAft>
              <a:buNone/>
            </a:pPr>
            <a:r>
              <a:rPr lang="en" sz="1100" dirty="0"/>
              <a:t>Mail - </a:t>
            </a:r>
            <a:r>
              <a:rPr lang="en" sz="1100" u="sng" dirty="0">
                <a:solidFill>
                  <a:schemeClr val="hlink"/>
                </a:solidFill>
                <a:hlinkClick r:id="rId3"/>
              </a:rPr>
              <a:t>ayanbanerjee.jobs@gmail.com</a:t>
            </a:r>
            <a:endParaRPr sz="1100" dirty="0"/>
          </a:p>
          <a:p>
            <a:pPr marL="0" lvl="0" indent="0" algn="l" rtl="0">
              <a:spcBef>
                <a:spcPts val="1600"/>
              </a:spcBef>
              <a:spcAft>
                <a:spcPts val="1600"/>
              </a:spcAft>
              <a:buNone/>
            </a:pPr>
            <a:r>
              <a:rPr lang="en" sz="1100" dirty="0"/>
              <a:t>GitHub  alias - ayanNullPointerEx</a:t>
            </a:r>
            <a:endParaRPr sz="1100" dirty="0"/>
          </a:p>
        </p:txBody>
      </p:sp>
      <p:pic>
        <p:nvPicPr>
          <p:cNvPr id="4" name="Picture 3" descr="A person sitting at a desk with a computer and a phone&#10;&#10;Description automatically generated with medium confidence">
            <a:extLst>
              <a:ext uri="{FF2B5EF4-FFF2-40B4-BE49-F238E27FC236}">
                <a16:creationId xmlns:a16="http://schemas.microsoft.com/office/drawing/2014/main" id="{93C8ADB1-0F07-423A-AAAB-181BC88772A9}"/>
              </a:ext>
            </a:extLst>
          </p:cNvPr>
          <p:cNvPicPr>
            <a:picLocks noChangeAspect="1"/>
          </p:cNvPicPr>
          <p:nvPr/>
        </p:nvPicPr>
        <p:blipFill>
          <a:blip r:embed="rId4"/>
          <a:stretch>
            <a:fillRect/>
          </a:stretch>
        </p:blipFill>
        <p:spPr>
          <a:xfrm>
            <a:off x="5472393" y="1383918"/>
            <a:ext cx="2796772" cy="2807169"/>
          </a:xfrm>
          <a:prstGeom prst="rect">
            <a:avLst/>
          </a:prstGeom>
        </p:spPr>
      </p:pic>
    </p:spTree>
    <p:extLst>
      <p:ext uri="{BB962C8B-B14F-4D97-AF65-F5344CB8AC3E}">
        <p14:creationId xmlns:p14="http://schemas.microsoft.com/office/powerpoint/2010/main" val="418929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1119375" y="1870750"/>
            <a:ext cx="7038900" cy="9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u="sng"/>
              <a:t>Autoscaling</a:t>
            </a:r>
            <a:endParaRPr sz="3200" b="1" u="sng"/>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34"/>
          <p:cNvSpPr txBox="1">
            <a:spLocks noGrp="1"/>
          </p:cNvSpPr>
          <p:nvPr>
            <p:ph type="body" idx="1"/>
          </p:nvPr>
        </p:nvSpPr>
        <p:spPr>
          <a:xfrm>
            <a:off x="5529450" y="1567550"/>
            <a:ext cx="28068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Load = (Expected CPU Load) / (Max  CPU Load) * 100</a:t>
            </a:r>
            <a:endParaRPr/>
          </a:p>
          <a:p>
            <a:pPr marL="0" lvl="0" indent="0" algn="l" rtl="0">
              <a:spcBef>
                <a:spcPts val="1600"/>
              </a:spcBef>
              <a:spcAft>
                <a:spcPts val="0"/>
              </a:spcAft>
              <a:buNone/>
            </a:pPr>
            <a:r>
              <a:rPr lang="en"/>
              <a:t>Load &gt; 80%,span a new server</a:t>
            </a:r>
            <a:endParaRPr/>
          </a:p>
          <a:p>
            <a:pPr marL="0" lvl="0" indent="0" algn="l" rtl="0">
              <a:spcBef>
                <a:spcPts val="1600"/>
              </a:spcBef>
              <a:spcAft>
                <a:spcPts val="1600"/>
              </a:spcAft>
              <a:buNone/>
            </a:pPr>
            <a:endParaRPr/>
          </a:p>
        </p:txBody>
      </p:sp>
      <p:pic>
        <p:nvPicPr>
          <p:cNvPr id="274" name="Google Shape;274;p34"/>
          <p:cNvPicPr preferRelativeResize="0"/>
          <p:nvPr/>
        </p:nvPicPr>
        <p:blipFill>
          <a:blip r:embed="rId3">
            <a:alphaModFix/>
          </a:blip>
          <a:stretch>
            <a:fillRect/>
          </a:stretch>
        </p:blipFill>
        <p:spPr>
          <a:xfrm>
            <a:off x="1297500" y="393750"/>
            <a:ext cx="4156350" cy="4278126"/>
          </a:xfrm>
          <a:prstGeom prst="rect">
            <a:avLst/>
          </a:prstGeom>
          <a:noFill/>
          <a:ln>
            <a:noFill/>
          </a:ln>
        </p:spPr>
      </p:pic>
      <p:pic>
        <p:nvPicPr>
          <p:cNvPr id="275" name="Google Shape;275;p34"/>
          <p:cNvPicPr preferRelativeResize="0"/>
          <p:nvPr/>
        </p:nvPicPr>
        <p:blipFill>
          <a:blip r:embed="rId4">
            <a:alphaModFix/>
          </a:blip>
          <a:stretch>
            <a:fillRect/>
          </a:stretch>
        </p:blipFill>
        <p:spPr>
          <a:xfrm>
            <a:off x="5711075" y="2872325"/>
            <a:ext cx="2681350" cy="1870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3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2" name="Google Shape;282;p35"/>
          <p:cNvPicPr preferRelativeResize="0"/>
          <p:nvPr/>
        </p:nvPicPr>
        <p:blipFill>
          <a:blip r:embed="rId3">
            <a:alphaModFix/>
          </a:blip>
          <a:stretch>
            <a:fillRect/>
          </a:stretch>
        </p:blipFill>
        <p:spPr>
          <a:xfrm>
            <a:off x="1297501" y="260575"/>
            <a:ext cx="4165900" cy="4622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3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9" name="Google Shape;289;p36"/>
          <p:cNvPicPr preferRelativeResize="0"/>
          <p:nvPr/>
        </p:nvPicPr>
        <p:blipFill>
          <a:blip r:embed="rId3">
            <a:alphaModFix/>
          </a:blip>
          <a:stretch>
            <a:fillRect/>
          </a:stretch>
        </p:blipFill>
        <p:spPr>
          <a:xfrm>
            <a:off x="1297500" y="185438"/>
            <a:ext cx="4542324" cy="4772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Automatic Load balancing - </a:t>
            </a:r>
            <a:endParaRPr/>
          </a:p>
        </p:txBody>
      </p:sp>
      <p:pic>
        <p:nvPicPr>
          <p:cNvPr id="295" name="Google Shape;295;p37"/>
          <p:cNvPicPr preferRelativeResize="0"/>
          <p:nvPr/>
        </p:nvPicPr>
        <p:blipFill>
          <a:blip r:embed="rId3">
            <a:alphaModFix/>
          </a:blip>
          <a:stretch>
            <a:fillRect/>
          </a:stretch>
        </p:blipFill>
        <p:spPr>
          <a:xfrm>
            <a:off x="1987100" y="897975"/>
            <a:ext cx="5427549" cy="41490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Automatic Setup </a:t>
            </a:r>
            <a:endParaRPr dirty="0"/>
          </a:p>
        </p:txBody>
      </p:sp>
      <p:sp>
        <p:nvSpPr>
          <p:cNvPr id="301" name="Google Shape;301;p38"/>
          <p:cNvSpPr txBox="1">
            <a:spLocks noGrp="1"/>
          </p:cNvSpPr>
          <p:nvPr>
            <p:ph type="body" idx="1"/>
          </p:nvPr>
        </p:nvSpPr>
        <p:spPr>
          <a:xfrm>
            <a:off x="1297500" y="1567550"/>
            <a:ext cx="38313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Devops engineers provides a script. </a:t>
            </a:r>
            <a:endParaRPr/>
          </a:p>
          <a:p>
            <a:pPr marL="0" lvl="0" indent="0" algn="l" rtl="0">
              <a:spcBef>
                <a:spcPts val="1600"/>
              </a:spcBef>
              <a:spcAft>
                <a:spcPts val="0"/>
              </a:spcAft>
              <a:buNone/>
            </a:pPr>
            <a:r>
              <a:rPr lang="en"/>
              <a:t>This script lists down softwares to be installed n other setup activity.</a:t>
            </a:r>
            <a:endParaRPr/>
          </a:p>
          <a:p>
            <a:pPr marL="0" lvl="0" indent="0" algn="l" rtl="0">
              <a:spcBef>
                <a:spcPts val="1600"/>
              </a:spcBef>
              <a:spcAft>
                <a:spcPts val="0"/>
              </a:spcAft>
              <a:buNone/>
            </a:pPr>
            <a:r>
              <a:rPr lang="en"/>
              <a:t>The cloud management tool executes the statements.</a:t>
            </a:r>
            <a:endParaRPr/>
          </a:p>
          <a:p>
            <a:pPr marL="0" lvl="0" indent="0" algn="l" rtl="0">
              <a:spcBef>
                <a:spcPts val="1600"/>
              </a:spcBef>
              <a:spcAft>
                <a:spcPts val="0"/>
              </a:spcAft>
              <a:buNone/>
            </a:pPr>
            <a:r>
              <a:rPr lang="en"/>
              <a:t>This script is executed automatically when a new server is instantiated. </a:t>
            </a:r>
            <a:endParaRPr/>
          </a:p>
          <a:p>
            <a:pPr marL="0" lvl="0" indent="0" algn="l" rtl="0">
              <a:spcBef>
                <a:spcPts val="1600"/>
              </a:spcBef>
              <a:spcAft>
                <a:spcPts val="1600"/>
              </a:spcAft>
              <a:buNone/>
            </a:pPr>
            <a:endParaRPr/>
          </a:p>
        </p:txBody>
      </p:sp>
      <p:pic>
        <p:nvPicPr>
          <p:cNvPr id="302" name="Google Shape;302;p38"/>
          <p:cNvPicPr preferRelativeResize="0"/>
          <p:nvPr/>
        </p:nvPicPr>
        <p:blipFill>
          <a:blip r:embed="rId3">
            <a:alphaModFix/>
          </a:blip>
          <a:stretch>
            <a:fillRect/>
          </a:stretch>
        </p:blipFill>
        <p:spPr>
          <a:xfrm>
            <a:off x="5664425" y="1046525"/>
            <a:ext cx="2614550" cy="3473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Distributed worldwide</a:t>
            </a:r>
            <a:endParaRPr/>
          </a:p>
        </p:txBody>
      </p:sp>
      <p:sp>
        <p:nvSpPr>
          <p:cNvPr id="308" name="Google Shape;308;p3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09" name="Google Shape;309;p39"/>
          <p:cNvPicPr preferRelativeResize="0"/>
          <p:nvPr/>
        </p:nvPicPr>
        <p:blipFill>
          <a:blip r:embed="rId3">
            <a:alphaModFix/>
          </a:blip>
          <a:stretch>
            <a:fillRect/>
          </a:stretch>
        </p:blipFill>
        <p:spPr>
          <a:xfrm>
            <a:off x="1476375" y="1062038"/>
            <a:ext cx="6191250" cy="3019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4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16" name="Google Shape;316;p40" descr="Now’s your chance to discover and capture the Pokémon all around you—so put your shoes on, step outside, and explore the world with Pokémon GO. You’ll join one of three teams and battle for the prestige and ownership of Gyms with your Pokémon at your side.  &#10;&#10;Subscribe to this channel to stay updated on everything that’s happening in the world of Pokémon GO including game updates, training videos, community stories and upcoming events.  &#10;&#10;It’s time to get moving—your real-life adventures await.  Get up and GO!&#10;&#10;Follow our Product Updates: http://pokemongolive.com/en/&#10;Follow us on Twitter: https://twitter.com/PokemonGoApp&#10;Like us on Facebook: https://www.facebook.com/PokemonGO/&#10;Follow us on Google Plus: https://plus.google.com/+pokemongo&#10;Follow us on Instagram: https://www.instagram.com/pokemongoapp/&#10;Subscribe to our YouTube Channel: https://www.youtube.com/pokemongo&#10;&#10;© 2016-2017 Niantic, Inc. © 2016-2017 Pokémon. © 1995-2017 Nintendo/Creatures Inc./GAME FREAK inc." title="Pokémon GO - Get Up and Go!">
            <a:hlinkClick r:id="rId3"/>
          </p:cNvPr>
          <p:cNvPicPr preferRelativeResize="0"/>
          <p:nvPr/>
        </p:nvPicPr>
        <p:blipFill>
          <a:blip r:embed="rId4">
            <a:alphaModFix/>
          </a:blip>
          <a:stretch>
            <a:fillRect/>
          </a:stretch>
        </p:blipFill>
        <p:spPr>
          <a:xfrm>
            <a:off x="1543800" y="332943"/>
            <a:ext cx="6191400" cy="46435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10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Lato"/>
                <a:ea typeface="Lato"/>
                <a:cs typeface="Lato"/>
                <a:sym typeface="Lato"/>
              </a:rPr>
              <a:t>Cloud Example - </a:t>
            </a:r>
            <a:endParaRPr/>
          </a:p>
        </p:txBody>
      </p:sp>
      <p:sp>
        <p:nvSpPr>
          <p:cNvPr id="322" name="Google Shape;322;p4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Pokemon GO - </a:t>
            </a:r>
            <a:endParaRPr/>
          </a:p>
          <a:p>
            <a:pPr marL="0" lvl="0" indent="0" algn="l" rtl="0">
              <a:spcBef>
                <a:spcPts val="1600"/>
              </a:spcBef>
              <a:spcAft>
                <a:spcPts val="0"/>
              </a:spcAft>
              <a:buNone/>
            </a:pPr>
            <a:r>
              <a:rPr lang="en"/>
              <a:t>Developed in cloud </a:t>
            </a:r>
            <a:endParaRPr/>
          </a:p>
          <a:p>
            <a:pPr marL="0" lvl="0" indent="0" algn="l" rtl="0">
              <a:spcBef>
                <a:spcPts val="1600"/>
              </a:spcBef>
              <a:spcAft>
                <a:spcPts val="0"/>
              </a:spcAft>
              <a:buNone/>
            </a:pPr>
            <a:r>
              <a:rPr lang="en"/>
              <a:t>There was a enormous surge of traffic.</a:t>
            </a:r>
            <a:endParaRPr/>
          </a:p>
          <a:p>
            <a:pPr marL="0" lvl="0" indent="0" algn="l" rtl="0">
              <a:spcBef>
                <a:spcPts val="1600"/>
              </a:spcBef>
              <a:spcAft>
                <a:spcPts val="0"/>
              </a:spcAft>
              <a:buNone/>
            </a:pPr>
            <a:r>
              <a:rPr lang="en"/>
              <a:t>It had 50 times more traffic than it was planned for.</a:t>
            </a:r>
            <a:endParaRPr/>
          </a:p>
          <a:p>
            <a:pPr marL="0" lvl="0" indent="0" algn="l" rtl="0">
              <a:spcBef>
                <a:spcPts val="1600"/>
              </a:spcBef>
              <a:spcAft>
                <a:spcPts val="0"/>
              </a:spcAft>
              <a:buNone/>
            </a:pPr>
            <a:r>
              <a:rPr lang="en"/>
              <a:t>It was able to handle the entire load.</a:t>
            </a:r>
            <a:endParaRPr/>
          </a:p>
          <a:p>
            <a:pPr marL="0" lvl="0" indent="0" algn="ctr" rtl="0">
              <a:spcBef>
                <a:spcPts val="1600"/>
              </a:spcBef>
              <a:spcAft>
                <a:spcPts val="1600"/>
              </a:spcAft>
              <a:buNone/>
            </a:pPr>
            <a:r>
              <a:rPr lang="en" sz="2400" i="1"/>
              <a:t>That’s the MAGIC of Cloud</a:t>
            </a:r>
            <a:endParaRPr sz="2400" i="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2"/>
          <p:cNvSpPr txBox="1">
            <a:spLocks noGrp="1"/>
          </p:cNvSpPr>
          <p:nvPr>
            <p:ph type="title"/>
          </p:nvPr>
        </p:nvSpPr>
        <p:spPr>
          <a:xfrm>
            <a:off x="12604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Benefits of cloud computing - </a:t>
            </a:r>
            <a:endParaRPr/>
          </a:p>
        </p:txBody>
      </p:sp>
      <p:sp>
        <p:nvSpPr>
          <p:cNvPr id="328" name="Google Shape;328;p42"/>
          <p:cNvSpPr txBox="1">
            <a:spLocks noGrp="1"/>
          </p:cNvSpPr>
          <p:nvPr>
            <p:ph type="body" idx="1"/>
          </p:nvPr>
        </p:nvSpPr>
        <p:spPr>
          <a:xfrm>
            <a:off x="1156475" y="1523025"/>
            <a:ext cx="7038900" cy="23514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AutoNum type="arabicPeriod"/>
            </a:pPr>
            <a:r>
              <a:rPr lang="en" dirty="0"/>
              <a:t>Zero Capital expense</a:t>
            </a:r>
            <a:endParaRPr dirty="0"/>
          </a:p>
          <a:p>
            <a:pPr marL="457200" lvl="0" indent="-311150" algn="l" rtl="0">
              <a:lnSpc>
                <a:spcPct val="100000"/>
              </a:lnSpc>
              <a:spcBef>
                <a:spcPts val="0"/>
              </a:spcBef>
              <a:spcAft>
                <a:spcPts val="0"/>
              </a:spcAft>
              <a:buSzPts val="1300"/>
              <a:buAutoNum type="arabicPeriod"/>
            </a:pPr>
            <a:r>
              <a:rPr lang="en" dirty="0"/>
              <a:t>Massive scaling ability</a:t>
            </a:r>
            <a:endParaRPr dirty="0"/>
          </a:p>
          <a:p>
            <a:pPr marL="457200" lvl="0" indent="-311150" algn="l" rtl="0">
              <a:lnSpc>
                <a:spcPct val="100000"/>
              </a:lnSpc>
              <a:spcBef>
                <a:spcPts val="0"/>
              </a:spcBef>
              <a:spcAft>
                <a:spcPts val="0"/>
              </a:spcAft>
              <a:buSzPts val="1300"/>
              <a:buAutoNum type="arabicPeriod"/>
            </a:pPr>
            <a:r>
              <a:rPr lang="en" dirty="0"/>
              <a:t>Auto-scaling</a:t>
            </a:r>
            <a:endParaRPr dirty="0"/>
          </a:p>
          <a:p>
            <a:pPr marL="457200" lvl="0" indent="-311150" algn="l" rtl="0">
              <a:lnSpc>
                <a:spcPct val="100000"/>
              </a:lnSpc>
              <a:spcBef>
                <a:spcPts val="0"/>
              </a:spcBef>
              <a:spcAft>
                <a:spcPts val="0"/>
              </a:spcAft>
              <a:buSzPts val="1300"/>
              <a:buAutoNum type="arabicPeriod"/>
            </a:pPr>
            <a:r>
              <a:rPr lang="en" dirty="0"/>
              <a:t>Capability to scale up n down rapidly</a:t>
            </a:r>
            <a:endParaRPr dirty="0"/>
          </a:p>
          <a:p>
            <a:pPr marL="457200" lvl="0" indent="-311150" algn="l" rtl="0">
              <a:lnSpc>
                <a:spcPct val="100000"/>
              </a:lnSpc>
              <a:spcBef>
                <a:spcPts val="0"/>
              </a:spcBef>
              <a:spcAft>
                <a:spcPts val="0"/>
              </a:spcAft>
              <a:buSzPts val="1300"/>
              <a:buAutoNum type="arabicPeriod"/>
            </a:pPr>
            <a:r>
              <a:rPr lang="en" dirty="0"/>
              <a:t>99.9 % availability</a:t>
            </a:r>
            <a:endParaRPr dirty="0"/>
          </a:p>
          <a:p>
            <a:pPr marL="457200" lvl="0" indent="-311150" algn="l" rtl="0">
              <a:lnSpc>
                <a:spcPct val="100000"/>
              </a:lnSpc>
              <a:spcBef>
                <a:spcPts val="0"/>
              </a:spcBef>
              <a:spcAft>
                <a:spcPts val="0"/>
              </a:spcAft>
              <a:buSzPts val="1300"/>
              <a:buAutoNum type="arabicPeriod"/>
            </a:pPr>
            <a:r>
              <a:rPr lang="en" dirty="0"/>
              <a:t>Available from any corner of the world</a:t>
            </a:r>
            <a:endParaRPr dirty="0"/>
          </a:p>
          <a:p>
            <a:pPr marL="457200" lvl="0" indent="-311150" algn="l" rtl="0">
              <a:lnSpc>
                <a:spcPct val="100000"/>
              </a:lnSpc>
              <a:spcBef>
                <a:spcPts val="0"/>
              </a:spcBef>
              <a:spcAft>
                <a:spcPts val="0"/>
              </a:spcAft>
              <a:buSzPts val="1300"/>
              <a:buAutoNum type="arabicPeriod"/>
            </a:pPr>
            <a:r>
              <a:rPr lang="en" dirty="0"/>
              <a:t>Zero downtime</a:t>
            </a:r>
            <a:endParaRPr dirty="0"/>
          </a:p>
          <a:p>
            <a:pPr marL="457200" lvl="0" indent="-311150" algn="l" rtl="0">
              <a:lnSpc>
                <a:spcPct val="100000"/>
              </a:lnSpc>
              <a:spcBef>
                <a:spcPts val="0"/>
              </a:spcBef>
              <a:spcAft>
                <a:spcPts val="0"/>
              </a:spcAft>
              <a:buSzPts val="1300"/>
              <a:buAutoNum type="arabicPeriod"/>
            </a:pPr>
            <a:r>
              <a:rPr lang="en" dirty="0"/>
              <a:t>Pay as per use</a:t>
            </a:r>
            <a:endParaRPr dirty="0"/>
          </a:p>
          <a:p>
            <a:pPr marL="457200" lvl="0" indent="-311150" algn="l" rtl="0">
              <a:lnSpc>
                <a:spcPct val="100000"/>
              </a:lnSpc>
              <a:spcBef>
                <a:spcPts val="0"/>
              </a:spcBef>
              <a:spcAft>
                <a:spcPts val="0"/>
              </a:spcAft>
              <a:buSzPts val="1300"/>
              <a:buAutoNum type="arabicPeriod"/>
            </a:pPr>
            <a:r>
              <a:rPr lang="en" dirty="0"/>
              <a:t>No headache abt maintenance,networking</a:t>
            </a:r>
            <a:endParaRPr dirty="0"/>
          </a:p>
          <a:p>
            <a:pPr marL="457200" lvl="0" indent="-311150" algn="l" rtl="0">
              <a:lnSpc>
                <a:spcPct val="100000"/>
              </a:lnSpc>
              <a:spcBef>
                <a:spcPts val="0"/>
              </a:spcBef>
              <a:spcAft>
                <a:spcPts val="0"/>
              </a:spcAft>
              <a:buSzPts val="1300"/>
              <a:buAutoNum type="arabicPeriod"/>
            </a:pPr>
            <a:r>
              <a:rPr lang="en" dirty="0"/>
              <a:t>Easier Troubleshooting</a:t>
            </a:r>
            <a:endParaRPr dirty="0"/>
          </a:p>
        </p:txBody>
      </p:sp>
      <p:pic>
        <p:nvPicPr>
          <p:cNvPr id="329" name="Google Shape;329;p42"/>
          <p:cNvPicPr preferRelativeResize="0"/>
          <p:nvPr/>
        </p:nvPicPr>
        <p:blipFill>
          <a:blip r:embed="rId3">
            <a:alphaModFix/>
          </a:blip>
          <a:stretch>
            <a:fillRect/>
          </a:stretch>
        </p:blipFill>
        <p:spPr>
          <a:xfrm>
            <a:off x="5247375" y="1730900"/>
            <a:ext cx="3518075" cy="1875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xEl>
                                              <p:pRg st="0" end="0"/>
                                            </p:txEl>
                                          </p:spTgt>
                                        </p:tgtEl>
                                        <p:attrNameLst>
                                          <p:attrName>style.visibility</p:attrName>
                                        </p:attrNameLst>
                                      </p:cBhvr>
                                      <p:to>
                                        <p:strVal val="visible"/>
                                      </p:to>
                                    </p:set>
                                    <p:animEffect transition="in" filter="fade">
                                      <p:cBhvr>
                                        <p:cTn id="7" dur="1000"/>
                                        <p:tgtEl>
                                          <p:spTgt spid="3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8">
                                            <p:txEl>
                                              <p:pRg st="1" end="1"/>
                                            </p:txEl>
                                          </p:spTgt>
                                        </p:tgtEl>
                                        <p:attrNameLst>
                                          <p:attrName>style.visibility</p:attrName>
                                        </p:attrNameLst>
                                      </p:cBhvr>
                                      <p:to>
                                        <p:strVal val="visible"/>
                                      </p:to>
                                    </p:set>
                                    <p:animEffect transition="in" filter="fade">
                                      <p:cBhvr>
                                        <p:cTn id="12" dur="1000"/>
                                        <p:tgtEl>
                                          <p:spTgt spid="3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8">
                                            <p:txEl>
                                              <p:pRg st="2" end="2"/>
                                            </p:txEl>
                                          </p:spTgt>
                                        </p:tgtEl>
                                        <p:attrNameLst>
                                          <p:attrName>style.visibility</p:attrName>
                                        </p:attrNameLst>
                                      </p:cBhvr>
                                      <p:to>
                                        <p:strVal val="visible"/>
                                      </p:to>
                                    </p:set>
                                    <p:animEffect transition="in" filter="fade">
                                      <p:cBhvr>
                                        <p:cTn id="17" dur="1000"/>
                                        <p:tgtEl>
                                          <p:spTgt spid="3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8">
                                            <p:txEl>
                                              <p:pRg st="3" end="3"/>
                                            </p:txEl>
                                          </p:spTgt>
                                        </p:tgtEl>
                                        <p:attrNameLst>
                                          <p:attrName>style.visibility</p:attrName>
                                        </p:attrNameLst>
                                      </p:cBhvr>
                                      <p:to>
                                        <p:strVal val="visible"/>
                                      </p:to>
                                    </p:set>
                                    <p:animEffect transition="in" filter="fade">
                                      <p:cBhvr>
                                        <p:cTn id="22" dur="1000"/>
                                        <p:tgtEl>
                                          <p:spTgt spid="3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8">
                                            <p:txEl>
                                              <p:pRg st="4" end="4"/>
                                            </p:txEl>
                                          </p:spTgt>
                                        </p:tgtEl>
                                        <p:attrNameLst>
                                          <p:attrName>style.visibility</p:attrName>
                                        </p:attrNameLst>
                                      </p:cBhvr>
                                      <p:to>
                                        <p:strVal val="visible"/>
                                      </p:to>
                                    </p:set>
                                    <p:animEffect transition="in" filter="fade">
                                      <p:cBhvr>
                                        <p:cTn id="27" dur="1000"/>
                                        <p:tgtEl>
                                          <p:spTgt spid="32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8">
                                            <p:txEl>
                                              <p:pRg st="5" end="5"/>
                                            </p:txEl>
                                          </p:spTgt>
                                        </p:tgtEl>
                                        <p:attrNameLst>
                                          <p:attrName>style.visibility</p:attrName>
                                        </p:attrNameLst>
                                      </p:cBhvr>
                                      <p:to>
                                        <p:strVal val="visible"/>
                                      </p:to>
                                    </p:set>
                                    <p:animEffect transition="in" filter="fade">
                                      <p:cBhvr>
                                        <p:cTn id="32" dur="1000"/>
                                        <p:tgtEl>
                                          <p:spTgt spid="32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8">
                                            <p:txEl>
                                              <p:pRg st="6" end="6"/>
                                            </p:txEl>
                                          </p:spTgt>
                                        </p:tgtEl>
                                        <p:attrNameLst>
                                          <p:attrName>style.visibility</p:attrName>
                                        </p:attrNameLst>
                                      </p:cBhvr>
                                      <p:to>
                                        <p:strVal val="visible"/>
                                      </p:to>
                                    </p:set>
                                    <p:animEffect transition="in" filter="fade">
                                      <p:cBhvr>
                                        <p:cTn id="37" dur="1000"/>
                                        <p:tgtEl>
                                          <p:spTgt spid="32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8">
                                            <p:txEl>
                                              <p:pRg st="7" end="7"/>
                                            </p:txEl>
                                          </p:spTgt>
                                        </p:tgtEl>
                                        <p:attrNameLst>
                                          <p:attrName>style.visibility</p:attrName>
                                        </p:attrNameLst>
                                      </p:cBhvr>
                                      <p:to>
                                        <p:strVal val="visible"/>
                                      </p:to>
                                    </p:set>
                                    <p:animEffect transition="in" filter="fade">
                                      <p:cBhvr>
                                        <p:cTn id="42" dur="1000"/>
                                        <p:tgtEl>
                                          <p:spTgt spid="32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8">
                                            <p:txEl>
                                              <p:pRg st="8" end="8"/>
                                            </p:txEl>
                                          </p:spTgt>
                                        </p:tgtEl>
                                        <p:attrNameLst>
                                          <p:attrName>style.visibility</p:attrName>
                                        </p:attrNameLst>
                                      </p:cBhvr>
                                      <p:to>
                                        <p:strVal val="visible"/>
                                      </p:to>
                                    </p:set>
                                    <p:animEffect transition="in" filter="fade">
                                      <p:cBhvr>
                                        <p:cTn id="47" dur="1000"/>
                                        <p:tgtEl>
                                          <p:spTgt spid="32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8">
                                            <p:txEl>
                                              <p:pRg st="9" end="9"/>
                                            </p:txEl>
                                          </p:spTgt>
                                        </p:tgtEl>
                                        <p:attrNameLst>
                                          <p:attrName>style.visibility</p:attrName>
                                        </p:attrNameLst>
                                      </p:cBhvr>
                                      <p:to>
                                        <p:strVal val="visible"/>
                                      </p:to>
                                    </p:set>
                                    <p:animEffect transition="in" filter="fade">
                                      <p:cBhvr>
                                        <p:cTn id="52" dur="1000"/>
                                        <p:tgtEl>
                                          <p:spTgt spid="32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body" idx="1"/>
          </p:nvPr>
        </p:nvSpPr>
        <p:spPr>
          <a:xfrm>
            <a:off x="1356900" y="1018300"/>
            <a:ext cx="7038900" cy="29112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4600" b="1"/>
              <a:t>Feel Free to ask Questions</a:t>
            </a:r>
            <a:endParaRPr sz="46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Providers - </a:t>
            </a:r>
            <a:endParaRPr/>
          </a:p>
        </p:txBody>
      </p:sp>
      <p:sp>
        <p:nvSpPr>
          <p:cNvPr id="335" name="Google Shape;335;p4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SzPts val="2400"/>
              <a:buChar char="●"/>
            </a:pPr>
            <a:r>
              <a:rPr lang="en" sz="2400"/>
              <a:t>Amazon Web Service - AWS</a:t>
            </a:r>
            <a:endParaRPr sz="2400"/>
          </a:p>
          <a:p>
            <a:pPr marL="457200" lvl="0" indent="-381000" algn="l" rtl="0">
              <a:lnSpc>
                <a:spcPct val="150000"/>
              </a:lnSpc>
              <a:spcBef>
                <a:spcPts val="0"/>
              </a:spcBef>
              <a:spcAft>
                <a:spcPts val="0"/>
              </a:spcAft>
              <a:buSzPts val="2400"/>
              <a:buChar char="●"/>
            </a:pPr>
            <a:r>
              <a:rPr lang="en" sz="2400"/>
              <a:t>Microsoft Azure</a:t>
            </a:r>
            <a:endParaRPr sz="2400"/>
          </a:p>
          <a:p>
            <a:pPr marL="457200" lvl="0" indent="-381000" algn="l" rtl="0">
              <a:lnSpc>
                <a:spcPct val="150000"/>
              </a:lnSpc>
              <a:spcBef>
                <a:spcPts val="0"/>
              </a:spcBef>
              <a:spcAft>
                <a:spcPts val="0"/>
              </a:spcAft>
              <a:buSzPts val="2400"/>
              <a:buChar char="●"/>
            </a:pPr>
            <a:r>
              <a:rPr lang="en" sz="2400"/>
              <a:t>Google Cloud Platform - GCP</a:t>
            </a:r>
            <a:endParaRPr sz="2400"/>
          </a:p>
          <a:p>
            <a:pPr marL="457200" lvl="0" indent="-381000" algn="l" rtl="0">
              <a:lnSpc>
                <a:spcPct val="150000"/>
              </a:lnSpc>
              <a:spcBef>
                <a:spcPts val="0"/>
              </a:spcBef>
              <a:spcAft>
                <a:spcPts val="0"/>
              </a:spcAft>
              <a:buSzPts val="2400"/>
              <a:buChar char="●"/>
            </a:pPr>
            <a:r>
              <a:rPr lang="en" sz="2400"/>
              <a:t>etc.</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Service Models - </a:t>
            </a:r>
            <a:endParaRPr/>
          </a:p>
        </p:txBody>
      </p:sp>
      <p:sp>
        <p:nvSpPr>
          <p:cNvPr id="341" name="Google Shape;341;p4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42" name="Google Shape;342;p44"/>
          <p:cNvPicPr preferRelativeResize="0"/>
          <p:nvPr/>
        </p:nvPicPr>
        <p:blipFill>
          <a:blip r:embed="rId3">
            <a:alphaModFix/>
          </a:blip>
          <a:stretch>
            <a:fillRect/>
          </a:stretch>
        </p:blipFill>
        <p:spPr>
          <a:xfrm>
            <a:off x="4927900" y="1276600"/>
            <a:ext cx="3408500" cy="3149550"/>
          </a:xfrm>
          <a:prstGeom prst="rect">
            <a:avLst/>
          </a:prstGeom>
          <a:noFill/>
          <a:ln>
            <a:noFill/>
          </a:ln>
        </p:spPr>
      </p:pic>
      <p:pic>
        <p:nvPicPr>
          <p:cNvPr id="343" name="Google Shape;343;p44"/>
          <p:cNvPicPr preferRelativeResize="0"/>
          <p:nvPr/>
        </p:nvPicPr>
        <p:blipFill>
          <a:blip r:embed="rId4">
            <a:alphaModFix/>
          </a:blip>
          <a:stretch>
            <a:fillRect/>
          </a:stretch>
        </p:blipFill>
        <p:spPr>
          <a:xfrm>
            <a:off x="1239875" y="1276600"/>
            <a:ext cx="3124300" cy="3149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4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50" name="Google Shape;350;p45"/>
          <p:cNvPicPr preferRelativeResize="0"/>
          <p:nvPr/>
        </p:nvPicPr>
        <p:blipFill>
          <a:blip r:embed="rId3">
            <a:alphaModFix/>
          </a:blip>
          <a:stretch>
            <a:fillRect/>
          </a:stretch>
        </p:blipFill>
        <p:spPr>
          <a:xfrm>
            <a:off x="1956048" y="0"/>
            <a:ext cx="5231905" cy="5143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4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57" name="Google Shape;357;p46"/>
          <p:cNvPicPr preferRelativeResize="0"/>
          <p:nvPr/>
        </p:nvPicPr>
        <p:blipFill>
          <a:blip r:embed="rId3">
            <a:alphaModFix/>
          </a:blip>
          <a:stretch>
            <a:fillRect/>
          </a:stretch>
        </p:blipFill>
        <p:spPr>
          <a:xfrm>
            <a:off x="1609725" y="47625"/>
            <a:ext cx="5924550" cy="5048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5C6E2-D7FA-4442-8473-C743E648795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420FBF4-DEB6-4A51-B4C8-E6C566B10048}"/>
              </a:ext>
            </a:extLst>
          </p:cNvPr>
          <p:cNvSpPr>
            <a:spLocks noGrp="1"/>
          </p:cNvSpPr>
          <p:nvPr>
            <p:ph type="body" idx="1"/>
          </p:nvPr>
        </p:nvSpPr>
        <p:spPr/>
        <p:txBody>
          <a:bodyPr/>
          <a:lstStyle/>
          <a:p>
            <a:endParaRPr lang="en-US"/>
          </a:p>
        </p:txBody>
      </p:sp>
      <p:pic>
        <p:nvPicPr>
          <p:cNvPr id="1026" name="Picture 2" descr="Best History Literary School Or Movement GIFs | Gfycat">
            <a:extLst>
              <a:ext uri="{FF2B5EF4-FFF2-40B4-BE49-F238E27FC236}">
                <a16:creationId xmlns:a16="http://schemas.microsoft.com/office/drawing/2014/main" id="{0C140FE7-3B05-41A2-8789-99369FF99E5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63172" y="393750"/>
            <a:ext cx="7321922" cy="419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948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6"/>
          <p:cNvSpPr txBox="1">
            <a:spLocks noGrp="1"/>
          </p:cNvSpPr>
          <p:nvPr>
            <p:ph type="title"/>
          </p:nvPr>
        </p:nvSpPr>
        <p:spPr>
          <a:xfrm>
            <a:off x="1176476" y="2209103"/>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000" b="1" dirty="0"/>
              <a:t>Microservices</a:t>
            </a:r>
            <a:endParaRPr sz="6000" b="1" dirty="0"/>
          </a:p>
        </p:txBody>
      </p:sp>
    </p:spTree>
    <p:extLst>
      <p:ext uri="{BB962C8B-B14F-4D97-AF65-F5344CB8AC3E}">
        <p14:creationId xmlns:p14="http://schemas.microsoft.com/office/powerpoint/2010/main" val="3730814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2"/>
          <p:cNvSpPr txBox="1">
            <a:spLocks noGrp="1"/>
          </p:cNvSpPr>
          <p:nvPr>
            <p:ph type="title"/>
          </p:nvPr>
        </p:nvSpPr>
        <p:spPr>
          <a:xfrm>
            <a:off x="12604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Shopping Portal Example - </a:t>
            </a:r>
            <a:endParaRPr dirty="0"/>
          </a:p>
        </p:txBody>
      </p:sp>
      <p:sp>
        <p:nvSpPr>
          <p:cNvPr id="328" name="Google Shape;328;p42"/>
          <p:cNvSpPr txBox="1">
            <a:spLocks noGrp="1"/>
          </p:cNvSpPr>
          <p:nvPr>
            <p:ph type="body" idx="1"/>
          </p:nvPr>
        </p:nvSpPr>
        <p:spPr>
          <a:xfrm>
            <a:off x="6252910" y="1207019"/>
            <a:ext cx="2359931" cy="1710993"/>
          </a:xfrm>
          <a:prstGeom prst="rect">
            <a:avLst/>
          </a:prstGeom>
        </p:spPr>
        <p:txBody>
          <a:bodyPr spcFirstLastPara="1" wrap="square" lIns="91425" tIns="91425" rIns="91425" bIns="91425" anchor="t" anchorCtr="0">
            <a:noAutofit/>
          </a:bodyPr>
          <a:lstStyle/>
          <a:p>
            <a:pPr marL="146050" lvl="0" indent="0" algn="l" rtl="0">
              <a:lnSpc>
                <a:spcPct val="100000"/>
              </a:lnSpc>
              <a:spcBef>
                <a:spcPts val="0"/>
              </a:spcBef>
              <a:spcAft>
                <a:spcPts val="0"/>
              </a:spcAft>
              <a:buSzPts val="1300"/>
              <a:buNone/>
            </a:pPr>
            <a:r>
              <a:rPr lang="en" b="1" u="sng" dirty="0"/>
              <a:t>Domains  –      </a:t>
            </a:r>
            <a:r>
              <a:rPr lang="en" dirty="0"/>
              <a:t> </a:t>
            </a:r>
          </a:p>
          <a:p>
            <a:pPr marL="146050" lvl="0" indent="0" algn="l" rtl="0">
              <a:lnSpc>
                <a:spcPct val="100000"/>
              </a:lnSpc>
              <a:spcBef>
                <a:spcPts val="0"/>
              </a:spcBef>
              <a:spcAft>
                <a:spcPts val="0"/>
              </a:spcAft>
              <a:buSzPts val="1300"/>
              <a:buNone/>
            </a:pPr>
            <a:endParaRPr lang="en" dirty="0"/>
          </a:p>
          <a:p>
            <a:pPr>
              <a:lnSpc>
                <a:spcPct val="100000"/>
              </a:lnSpc>
            </a:pPr>
            <a:r>
              <a:rPr lang="en" sz="1100" i="1" dirty="0"/>
              <a:t>User Management</a:t>
            </a:r>
          </a:p>
          <a:p>
            <a:pPr>
              <a:lnSpc>
                <a:spcPct val="100000"/>
              </a:lnSpc>
            </a:pPr>
            <a:r>
              <a:rPr lang="en" sz="1100" i="1" dirty="0"/>
              <a:t>Identity Management</a:t>
            </a:r>
            <a:endParaRPr sz="1100" i="1" dirty="0"/>
          </a:p>
          <a:p>
            <a:pPr>
              <a:lnSpc>
                <a:spcPct val="100000"/>
              </a:lnSpc>
            </a:pPr>
            <a:r>
              <a:rPr lang="en" sz="1100" i="1" dirty="0"/>
              <a:t>Catalog </a:t>
            </a:r>
            <a:endParaRPr sz="1100" i="1" dirty="0"/>
          </a:p>
          <a:p>
            <a:pPr>
              <a:lnSpc>
                <a:spcPct val="100000"/>
              </a:lnSpc>
            </a:pPr>
            <a:r>
              <a:rPr lang="en" sz="1100" i="1" dirty="0"/>
              <a:t>Order management</a:t>
            </a:r>
            <a:endParaRPr sz="1100" i="1" dirty="0"/>
          </a:p>
          <a:p>
            <a:pPr>
              <a:lnSpc>
                <a:spcPct val="100000"/>
              </a:lnSpc>
            </a:pPr>
            <a:r>
              <a:rPr lang="en" sz="1100" i="1" dirty="0"/>
              <a:t>Financial management</a:t>
            </a:r>
            <a:endParaRPr sz="1100" i="1" dirty="0"/>
          </a:p>
          <a:p>
            <a:pPr marL="0" lvl="0" indent="0" algn="l" rtl="0">
              <a:lnSpc>
                <a:spcPct val="100000"/>
              </a:lnSpc>
              <a:spcBef>
                <a:spcPts val="1600"/>
              </a:spcBef>
              <a:spcAft>
                <a:spcPts val="0"/>
              </a:spcAft>
              <a:buNone/>
            </a:pPr>
            <a:endParaRPr dirty="0"/>
          </a:p>
          <a:p>
            <a:pPr marL="0" lvl="0" indent="0" algn="l" rtl="0">
              <a:spcBef>
                <a:spcPts val="1600"/>
              </a:spcBef>
              <a:spcAft>
                <a:spcPts val="1600"/>
              </a:spcAft>
              <a:buNone/>
            </a:pPr>
            <a:r>
              <a:rPr lang="en-US" b="1" dirty="0">
                <a:solidFill>
                  <a:srgbClr val="FFFF00"/>
                </a:solidFill>
              </a:rPr>
              <a:t>We know that more code increases memory consumption and makes the application heavy. Can we somehow reduce the size ???</a:t>
            </a:r>
          </a:p>
        </p:txBody>
      </p:sp>
      <p:sp>
        <p:nvSpPr>
          <p:cNvPr id="5" name="Google Shape;247;p30">
            <a:extLst>
              <a:ext uri="{FF2B5EF4-FFF2-40B4-BE49-F238E27FC236}">
                <a16:creationId xmlns:a16="http://schemas.microsoft.com/office/drawing/2014/main" id="{656EC92F-6930-4B4F-85D3-4F3D7C08286E}"/>
              </a:ext>
            </a:extLst>
          </p:cNvPr>
          <p:cNvSpPr txBox="1">
            <a:spLocks/>
          </p:cNvSpPr>
          <p:nvPr/>
        </p:nvSpPr>
        <p:spPr>
          <a:xfrm>
            <a:off x="1438450" y="1086838"/>
            <a:ext cx="4814460" cy="336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0" indent="0">
              <a:buFont typeface="Lato"/>
              <a:buNone/>
            </a:pPr>
            <a:r>
              <a:rPr lang="en-US" sz="1100" b="1" dirty="0">
                <a:latin typeface="Arial"/>
                <a:ea typeface="Arial"/>
                <a:cs typeface="Arial"/>
                <a:sym typeface="Arial"/>
              </a:rPr>
              <a:t>Consider the shopping portal application takes </a:t>
            </a:r>
            <a:r>
              <a:rPr lang="en-US" sz="1100" b="1" i="1" dirty="0">
                <a:solidFill>
                  <a:schemeClr val="accent2"/>
                </a:solidFill>
                <a:latin typeface="Arial"/>
                <a:ea typeface="Arial"/>
                <a:cs typeface="Arial"/>
                <a:sym typeface="Arial"/>
              </a:rPr>
              <a:t>10 units of CPU </a:t>
            </a:r>
            <a:r>
              <a:rPr lang="en-US" sz="1100" b="1" dirty="0">
                <a:latin typeface="Arial"/>
                <a:ea typeface="Arial"/>
                <a:cs typeface="Arial"/>
                <a:sym typeface="Arial"/>
              </a:rPr>
              <a:t>&amp; </a:t>
            </a:r>
            <a:r>
              <a:rPr lang="en-US" sz="1100" b="1" i="1" dirty="0">
                <a:solidFill>
                  <a:schemeClr val="accent1">
                    <a:lumMod val="60000"/>
                    <a:lumOff val="40000"/>
                  </a:schemeClr>
                </a:solidFill>
                <a:latin typeface="Arial"/>
                <a:ea typeface="Arial"/>
                <a:cs typeface="Arial"/>
                <a:sym typeface="Arial"/>
              </a:rPr>
              <a:t>10 units of memory. </a:t>
            </a:r>
            <a:r>
              <a:rPr lang="en-US" sz="1100" b="1" i="1" dirty="0">
                <a:solidFill>
                  <a:srgbClr val="FFFF00"/>
                </a:solidFill>
                <a:latin typeface="Arial"/>
                <a:ea typeface="Arial"/>
                <a:cs typeface="Arial"/>
                <a:sym typeface="Arial"/>
              </a:rPr>
              <a:t>(10 Threads)</a:t>
            </a:r>
          </a:p>
          <a:p>
            <a:pPr marL="0" indent="0">
              <a:buFont typeface="Lato"/>
              <a:buNone/>
            </a:pPr>
            <a:endParaRPr lang="en-US" sz="1100" b="1" i="1" dirty="0">
              <a:solidFill>
                <a:srgbClr val="FFFF00"/>
              </a:solidFill>
              <a:latin typeface="Arial"/>
              <a:ea typeface="Arial"/>
              <a:cs typeface="Arial"/>
              <a:sym typeface="Arial"/>
            </a:endParaRPr>
          </a:p>
          <a:p>
            <a:pPr marL="0" indent="0">
              <a:buFont typeface="Lato"/>
              <a:buNone/>
            </a:pPr>
            <a:r>
              <a:rPr lang="en-US" sz="1100" b="1" dirty="0">
                <a:latin typeface="Arial"/>
                <a:ea typeface="Arial"/>
                <a:cs typeface="Arial"/>
                <a:sym typeface="Arial"/>
              </a:rPr>
              <a:t>It’s a heavy application having multiple functions n logic to cater all the domains.</a:t>
            </a:r>
          </a:p>
          <a:p>
            <a:pPr marL="0" indent="0">
              <a:buFont typeface="Lato"/>
              <a:buNone/>
            </a:pPr>
            <a:endParaRPr lang="en-US" sz="1100" b="1" dirty="0">
              <a:latin typeface="Arial"/>
              <a:ea typeface="Arial"/>
              <a:cs typeface="Arial"/>
              <a:sym typeface="Arial"/>
            </a:endParaRPr>
          </a:p>
          <a:p>
            <a:pPr marL="0" indent="0">
              <a:buFont typeface="Lato"/>
              <a:buNone/>
            </a:pPr>
            <a:r>
              <a:rPr lang="en-US" sz="1100" b="1" dirty="0">
                <a:latin typeface="Arial"/>
                <a:ea typeface="Arial"/>
                <a:cs typeface="Arial"/>
                <a:sym typeface="Arial"/>
              </a:rPr>
              <a:t>Imagine during a festive season there’s a huge influx of traffic, </a:t>
            </a:r>
            <a:r>
              <a:rPr lang="en-US" sz="1100" b="1" i="1" dirty="0">
                <a:solidFill>
                  <a:schemeClr val="accent4">
                    <a:lumMod val="50000"/>
                  </a:schemeClr>
                </a:solidFill>
                <a:latin typeface="Arial"/>
                <a:ea typeface="Arial"/>
                <a:cs typeface="Arial"/>
                <a:sym typeface="Arial"/>
              </a:rPr>
              <a:t>mostly customers purchasing products</a:t>
            </a:r>
            <a:r>
              <a:rPr lang="en-US" sz="1100" b="1" dirty="0">
                <a:latin typeface="Arial"/>
                <a:ea typeface="Arial"/>
                <a:cs typeface="Arial"/>
                <a:sym typeface="Arial"/>
              </a:rPr>
              <a:t>. So the entire application becomes busy with </a:t>
            </a:r>
            <a:r>
              <a:rPr lang="en-US" sz="1100" b="1" dirty="0">
                <a:solidFill>
                  <a:schemeClr val="accent4">
                    <a:lumMod val="50000"/>
                  </a:schemeClr>
                </a:solidFill>
                <a:latin typeface="Arial"/>
                <a:ea typeface="Arial"/>
                <a:cs typeface="Arial"/>
                <a:sym typeface="Arial"/>
              </a:rPr>
              <a:t>order management</a:t>
            </a:r>
            <a:r>
              <a:rPr lang="en-US" sz="1100" b="1" dirty="0">
                <a:latin typeface="Arial"/>
                <a:ea typeface="Arial"/>
                <a:cs typeface="Arial"/>
                <a:sym typeface="Arial"/>
              </a:rPr>
              <a:t>. However, a </a:t>
            </a:r>
            <a:r>
              <a:rPr lang="en-US" sz="1100" b="1" dirty="0">
                <a:solidFill>
                  <a:schemeClr val="tx2">
                    <a:lumMod val="75000"/>
                  </a:schemeClr>
                </a:solidFill>
                <a:latin typeface="Arial"/>
                <a:ea typeface="Arial"/>
                <a:cs typeface="Arial"/>
                <a:sym typeface="Arial"/>
              </a:rPr>
              <a:t>simple user addition </a:t>
            </a:r>
            <a:r>
              <a:rPr lang="en-US" sz="1100" b="1" dirty="0">
                <a:latin typeface="Arial"/>
                <a:ea typeface="Arial"/>
                <a:cs typeface="Arial"/>
                <a:sym typeface="Arial"/>
              </a:rPr>
              <a:t>may not have any relation with order management, but it still will face heat of server overload.</a:t>
            </a:r>
          </a:p>
          <a:p>
            <a:pPr marL="0" indent="0">
              <a:spcBef>
                <a:spcPts val="1600"/>
              </a:spcBef>
              <a:buNone/>
            </a:pPr>
            <a:r>
              <a:rPr lang="en-US" sz="1100" b="1" dirty="0">
                <a:solidFill>
                  <a:srgbClr val="FFFF00"/>
                </a:solidFill>
              </a:rPr>
              <a:t>Q: Do we really need such huge codebase for only order management ???</a:t>
            </a:r>
          </a:p>
          <a:p>
            <a:pPr marL="0" indent="0">
              <a:spcBef>
                <a:spcPts val="1600"/>
              </a:spcBef>
              <a:buNone/>
            </a:pPr>
            <a:r>
              <a:rPr lang="en-US" sz="1100" b="1" i="1" dirty="0">
                <a:solidFill>
                  <a:schemeClr val="accent6">
                    <a:lumMod val="60000"/>
                    <a:lumOff val="40000"/>
                  </a:schemeClr>
                </a:solidFill>
              </a:rPr>
              <a:t>Q: What purpose does order management function/code serve in adding a user ???</a:t>
            </a:r>
            <a:endParaRPr lang="en-US" sz="1100" b="1" dirty="0"/>
          </a:p>
          <a:p>
            <a:pPr marL="0" indent="0">
              <a:spcBef>
                <a:spcPts val="1600"/>
              </a:spcBef>
              <a:buFont typeface="Lato"/>
              <a:buNone/>
            </a:pPr>
            <a:endParaRPr lang="en-US" sz="1100" b="1" dirty="0">
              <a:latin typeface="Arial"/>
              <a:ea typeface="Arial"/>
              <a:cs typeface="Arial"/>
              <a:sym typeface="Arial"/>
            </a:endParaRPr>
          </a:p>
        </p:txBody>
      </p:sp>
      <p:sp>
        <p:nvSpPr>
          <p:cNvPr id="3" name="AutoShape 4" descr="An overview of Microservices Architecture | Zarantech">
            <a:extLst>
              <a:ext uri="{FF2B5EF4-FFF2-40B4-BE49-F238E27FC236}">
                <a16:creationId xmlns:a16="http://schemas.microsoft.com/office/drawing/2014/main" id="{72D254A4-DF90-459C-A161-C6C938FEDAB1}"/>
              </a:ext>
            </a:extLst>
          </p:cNvPr>
          <p:cNvSpPr>
            <a:spLocks noChangeAspect="1" noChangeArrowheads="1"/>
          </p:cNvSpPr>
          <p:nvPr/>
        </p:nvSpPr>
        <p:spPr bwMode="auto">
          <a:xfrm>
            <a:off x="4419600" y="2419350"/>
            <a:ext cx="2545976" cy="25459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An overview of Microservices Architecture | Zarantech">
            <a:extLst>
              <a:ext uri="{FF2B5EF4-FFF2-40B4-BE49-F238E27FC236}">
                <a16:creationId xmlns:a16="http://schemas.microsoft.com/office/drawing/2014/main" id="{3C3DAA88-F351-4B1B-AEE0-123D2F368F9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5409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xEl>
                                              <p:pRg st="2" end="2"/>
                                            </p:txEl>
                                          </p:spTgt>
                                        </p:tgtEl>
                                        <p:attrNameLst>
                                          <p:attrName>style.visibility</p:attrName>
                                        </p:attrNameLst>
                                      </p:cBhvr>
                                      <p:to>
                                        <p:strVal val="visible"/>
                                      </p:to>
                                    </p:set>
                                    <p:animEffect transition="in" filter="fade">
                                      <p:cBhvr>
                                        <p:cTn id="7" dur="1000"/>
                                        <p:tgtEl>
                                          <p:spTgt spid="32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8">
                                            <p:txEl>
                                              <p:pRg st="3" end="3"/>
                                            </p:txEl>
                                          </p:spTgt>
                                        </p:tgtEl>
                                        <p:attrNameLst>
                                          <p:attrName>style.visibility</p:attrName>
                                        </p:attrNameLst>
                                      </p:cBhvr>
                                      <p:to>
                                        <p:strVal val="visible"/>
                                      </p:to>
                                    </p:set>
                                    <p:animEffect transition="in" filter="fade">
                                      <p:cBhvr>
                                        <p:cTn id="12" dur="1000"/>
                                        <p:tgtEl>
                                          <p:spTgt spid="32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8">
                                            <p:txEl>
                                              <p:pRg st="0" end="0"/>
                                            </p:txEl>
                                          </p:spTgt>
                                        </p:tgtEl>
                                        <p:attrNameLst>
                                          <p:attrName>style.visibility</p:attrName>
                                        </p:attrNameLst>
                                      </p:cBhvr>
                                      <p:to>
                                        <p:strVal val="visible"/>
                                      </p:to>
                                    </p:set>
                                    <p:animEffect transition="in" filter="fade">
                                      <p:cBhvr>
                                        <p:cTn id="17" dur="1000"/>
                                        <p:tgtEl>
                                          <p:spTgt spid="32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8">
                                            <p:txEl>
                                              <p:pRg st="4" end="4"/>
                                            </p:txEl>
                                          </p:spTgt>
                                        </p:tgtEl>
                                        <p:attrNameLst>
                                          <p:attrName>style.visibility</p:attrName>
                                        </p:attrNameLst>
                                      </p:cBhvr>
                                      <p:to>
                                        <p:strVal val="visible"/>
                                      </p:to>
                                    </p:set>
                                    <p:animEffect transition="in" filter="fade">
                                      <p:cBhvr>
                                        <p:cTn id="22" dur="1000"/>
                                        <p:tgtEl>
                                          <p:spTgt spid="32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8">
                                            <p:txEl>
                                              <p:pRg st="5" end="5"/>
                                            </p:txEl>
                                          </p:spTgt>
                                        </p:tgtEl>
                                        <p:attrNameLst>
                                          <p:attrName>style.visibility</p:attrName>
                                        </p:attrNameLst>
                                      </p:cBhvr>
                                      <p:to>
                                        <p:strVal val="visible"/>
                                      </p:to>
                                    </p:set>
                                    <p:animEffect transition="in" filter="fade">
                                      <p:cBhvr>
                                        <p:cTn id="27" dur="1000"/>
                                        <p:tgtEl>
                                          <p:spTgt spid="32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8">
                                            <p:txEl>
                                              <p:pRg st="6" end="6"/>
                                            </p:txEl>
                                          </p:spTgt>
                                        </p:tgtEl>
                                        <p:attrNameLst>
                                          <p:attrName>style.visibility</p:attrName>
                                        </p:attrNameLst>
                                      </p:cBhvr>
                                      <p:to>
                                        <p:strVal val="visible"/>
                                      </p:to>
                                    </p:set>
                                    <p:animEffect transition="in" filter="fade">
                                      <p:cBhvr>
                                        <p:cTn id="32" dur="1000"/>
                                        <p:tgtEl>
                                          <p:spTgt spid="32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8">
                                            <p:txEl>
                                              <p:pRg st="8" end="8"/>
                                            </p:txEl>
                                          </p:spTgt>
                                        </p:tgtEl>
                                        <p:attrNameLst>
                                          <p:attrName>style.visibility</p:attrName>
                                        </p:attrNameLst>
                                      </p:cBhvr>
                                      <p:to>
                                        <p:strVal val="visible"/>
                                      </p:to>
                                    </p:set>
                                    <p:animEffect transition="in" filter="fade">
                                      <p:cBhvr>
                                        <p:cTn id="37" dur="1000"/>
                                        <p:tgtEl>
                                          <p:spTgt spid="32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Microservices - </a:t>
            </a:r>
            <a:endParaRPr dirty="0"/>
          </a:p>
        </p:txBody>
      </p:sp>
      <p:sp>
        <p:nvSpPr>
          <p:cNvPr id="363" name="Google Shape;363;p47"/>
          <p:cNvSpPr txBox="1">
            <a:spLocks noGrp="1"/>
          </p:cNvSpPr>
          <p:nvPr>
            <p:ph type="body" idx="1"/>
          </p:nvPr>
        </p:nvSpPr>
        <p:spPr>
          <a:xfrm>
            <a:off x="1158691" y="954805"/>
            <a:ext cx="6270809" cy="2100615"/>
          </a:xfrm>
          <a:prstGeom prst="rect">
            <a:avLst/>
          </a:prstGeom>
        </p:spPr>
        <p:txBody>
          <a:bodyPr spcFirstLastPara="1" wrap="square" lIns="91425" tIns="91425" rIns="91425" bIns="91425" anchor="t" anchorCtr="0">
            <a:noAutofit/>
          </a:bodyPr>
          <a:lstStyle/>
          <a:p>
            <a:pPr marL="285750" indent="-285750">
              <a:spcBef>
                <a:spcPts val="1600"/>
              </a:spcBef>
              <a:spcAft>
                <a:spcPts val="1600"/>
              </a:spcAft>
            </a:pPr>
            <a:r>
              <a:rPr lang="en-US" dirty="0"/>
              <a:t>Breaking a monolith application into smaller services based on domains.</a:t>
            </a:r>
          </a:p>
          <a:p>
            <a:pPr marL="285750" indent="-285750">
              <a:spcBef>
                <a:spcPts val="1600"/>
              </a:spcBef>
              <a:spcAft>
                <a:spcPts val="1600"/>
              </a:spcAft>
            </a:pPr>
            <a:r>
              <a:rPr lang="en-US" dirty="0"/>
              <a:t>The microservices communicate among them via </a:t>
            </a:r>
            <a:r>
              <a:rPr lang="en-US" b="1" dirty="0">
                <a:solidFill>
                  <a:schemeClr val="accent2"/>
                </a:solidFill>
              </a:rPr>
              <a:t>REST</a:t>
            </a:r>
            <a:r>
              <a:rPr lang="en-US" dirty="0"/>
              <a:t> calls.</a:t>
            </a:r>
          </a:p>
          <a:p>
            <a:pPr marL="0" lvl="0" indent="0" algn="l" rtl="0">
              <a:spcBef>
                <a:spcPts val="1600"/>
              </a:spcBef>
              <a:spcAft>
                <a:spcPts val="1600"/>
              </a:spcAft>
              <a:buNone/>
            </a:pPr>
            <a:endParaRPr dirty="0"/>
          </a:p>
        </p:txBody>
      </p:sp>
      <p:pic>
        <p:nvPicPr>
          <p:cNvPr id="3074" name="Picture 2" descr="Introduction to Monolithic Architecture and MicroServices Architecture | by  Siraj ul Haq | KoderLabs | Medium">
            <a:extLst>
              <a:ext uri="{FF2B5EF4-FFF2-40B4-BE49-F238E27FC236}">
                <a16:creationId xmlns:a16="http://schemas.microsoft.com/office/drawing/2014/main" id="{5611DF1F-7D65-4B94-8FA7-97BF63FDB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500" y="2571750"/>
            <a:ext cx="5123471" cy="2100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97D4C15-F45E-4706-AEDE-0D61ABB9FD86}"/>
              </a:ext>
            </a:extLst>
          </p:cNvPr>
          <p:cNvSpPr txBox="1"/>
          <p:nvPr/>
        </p:nvSpPr>
        <p:spPr>
          <a:xfrm>
            <a:off x="6708671" y="2893200"/>
            <a:ext cx="1627729" cy="1446550"/>
          </a:xfrm>
          <a:prstGeom prst="rect">
            <a:avLst/>
          </a:prstGeom>
          <a:noFill/>
        </p:spPr>
        <p:txBody>
          <a:bodyPr wrap="square" rtlCol="0">
            <a:spAutoFit/>
          </a:bodyPr>
          <a:lstStyle/>
          <a:p>
            <a:r>
              <a:rPr lang="en-US" sz="1100" dirty="0">
                <a:solidFill>
                  <a:schemeClr val="accent2"/>
                </a:solidFill>
              </a:rPr>
              <a:t>Since the size of each service is small it will consume less resources. In other words, it each microservice will only consume what’s required, no extra.</a:t>
            </a:r>
          </a:p>
        </p:txBody>
      </p:sp>
    </p:spTree>
    <p:extLst>
      <p:ext uri="{BB962C8B-B14F-4D97-AF65-F5344CB8AC3E}">
        <p14:creationId xmlns:p14="http://schemas.microsoft.com/office/powerpoint/2010/main" val="357458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Monolith vs Microservices - </a:t>
            </a:r>
            <a:endParaRPr dirty="0"/>
          </a:p>
        </p:txBody>
      </p:sp>
      <p:pic>
        <p:nvPicPr>
          <p:cNvPr id="1026" name="Picture 2" descr="What is a microservices architecture and what are good uses for it? - Quora">
            <a:extLst>
              <a:ext uri="{FF2B5EF4-FFF2-40B4-BE49-F238E27FC236}">
                <a16:creationId xmlns:a16="http://schemas.microsoft.com/office/drawing/2014/main" id="{1B9A2BA6-4CBB-4BE0-AC2A-B8E9CE09F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75" y="1019035"/>
            <a:ext cx="6192650" cy="37307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Microservices on Cloud - </a:t>
            </a:r>
            <a:endParaRPr dirty="0"/>
          </a:p>
        </p:txBody>
      </p:sp>
      <p:sp>
        <p:nvSpPr>
          <p:cNvPr id="363" name="Google Shape;363;p4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dirty="0"/>
              <a:t>We can host microservices on cloud nodes. Coming back to our shopping portal example, we can have different microservices like – </a:t>
            </a:r>
            <a:r>
              <a:rPr lang="en-US" dirty="0">
                <a:solidFill>
                  <a:schemeClr val="accent2"/>
                </a:solidFill>
              </a:rPr>
              <a:t>Ordering management service</a:t>
            </a:r>
            <a:r>
              <a:rPr lang="en-US" dirty="0"/>
              <a:t>, </a:t>
            </a:r>
            <a:r>
              <a:rPr lang="en-US" dirty="0">
                <a:solidFill>
                  <a:srgbClr val="FF0000"/>
                </a:solidFill>
              </a:rPr>
              <a:t>user management service</a:t>
            </a:r>
            <a:r>
              <a:rPr lang="en-US" dirty="0"/>
              <a:t>, etc. Each deployed on </a:t>
            </a:r>
            <a:r>
              <a:rPr lang="en-US" b="1" i="1" dirty="0">
                <a:solidFill>
                  <a:schemeClr val="accent1">
                    <a:lumMod val="60000"/>
                    <a:lumOff val="40000"/>
                  </a:schemeClr>
                </a:solidFill>
              </a:rPr>
              <a:t>separate cloud nodes</a:t>
            </a:r>
            <a:r>
              <a:rPr lang="en-US" dirty="0"/>
              <a:t>. </a:t>
            </a:r>
          </a:p>
          <a:p>
            <a:pPr marL="0" lvl="0" indent="0" algn="l" rtl="0">
              <a:spcBef>
                <a:spcPts val="1600"/>
              </a:spcBef>
              <a:spcAft>
                <a:spcPts val="1600"/>
              </a:spcAft>
              <a:buNone/>
            </a:pPr>
            <a:r>
              <a:rPr lang="en-US" dirty="0"/>
              <a:t>When there is increase in purchases then the order management service can be </a:t>
            </a:r>
            <a:r>
              <a:rPr lang="en-US" b="1" u="sng" dirty="0">
                <a:solidFill>
                  <a:srgbClr val="92D050"/>
                </a:solidFill>
              </a:rPr>
              <a:t>auto-scaled</a:t>
            </a:r>
            <a:r>
              <a:rPr lang="en-US" dirty="0"/>
              <a:t> to cater the required traffic. However, the </a:t>
            </a:r>
            <a:r>
              <a:rPr lang="en-US" dirty="0">
                <a:solidFill>
                  <a:srgbClr val="FF0000"/>
                </a:solidFill>
              </a:rPr>
              <a:t>user management node </a:t>
            </a:r>
            <a:r>
              <a:rPr lang="en-US" dirty="0"/>
              <a:t>need not be scaled. If a user tries to update user details, then it’s a separate microservice. The high traffic load on ordering will not affect him.</a:t>
            </a:r>
            <a:endParaRPr dirty="0"/>
          </a:p>
        </p:txBody>
      </p:sp>
    </p:spTree>
    <p:extLst>
      <p:ext uri="{BB962C8B-B14F-4D97-AF65-F5344CB8AC3E}">
        <p14:creationId xmlns:p14="http://schemas.microsoft.com/office/powerpoint/2010/main" val="4108133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Prerequisites - </a:t>
            </a:r>
            <a:endParaRPr u="sng"/>
          </a:p>
        </p:txBody>
      </p:sp>
      <p:sp>
        <p:nvSpPr>
          <p:cNvPr id="159" name="Google Shape;159;p1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a:t>Html page - static / dynamic </a:t>
            </a:r>
            <a:endParaRPr sz="1900"/>
          </a:p>
          <a:p>
            <a:pPr marL="457200" lvl="0" indent="-349250" algn="l" rtl="0">
              <a:spcBef>
                <a:spcPts val="0"/>
              </a:spcBef>
              <a:spcAft>
                <a:spcPts val="0"/>
              </a:spcAft>
              <a:buSzPts val="1900"/>
              <a:buChar char="●"/>
            </a:pPr>
            <a:r>
              <a:rPr lang="en" sz="1900"/>
              <a:t>Server - Web / Application server</a:t>
            </a:r>
            <a:endParaRPr sz="1900"/>
          </a:p>
          <a:p>
            <a:pPr marL="0" lvl="0" indent="0" algn="l" rtl="0">
              <a:spcBef>
                <a:spcPts val="1600"/>
              </a:spcBef>
              <a:spcAft>
                <a:spcPts val="0"/>
              </a:spcAft>
              <a:buNone/>
            </a:pPr>
            <a:endParaRPr sz="1900"/>
          </a:p>
          <a:p>
            <a:pPr marL="0" lvl="0" indent="0" algn="l" rtl="0">
              <a:spcBef>
                <a:spcPts val="1600"/>
              </a:spcBef>
              <a:spcAft>
                <a:spcPts val="0"/>
              </a:spcAft>
              <a:buNone/>
            </a:pPr>
            <a:r>
              <a:rPr lang="en" sz="1900" u="sng"/>
              <a:t>Outcome of  this session - </a:t>
            </a:r>
            <a:endParaRPr sz="1900" u="sng"/>
          </a:p>
          <a:p>
            <a:pPr marL="457200" lvl="0" indent="-349250" algn="l" rtl="0">
              <a:spcBef>
                <a:spcPts val="1600"/>
              </a:spcBef>
              <a:spcAft>
                <a:spcPts val="0"/>
              </a:spcAft>
              <a:buSzPts val="1900"/>
              <a:buChar char="●"/>
            </a:pPr>
            <a:r>
              <a:rPr lang="en" sz="1900"/>
              <a:t>Basic understanding about what cloud is.</a:t>
            </a:r>
            <a:endParaRPr sz="19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3E9AF-EA50-46AE-8102-9FBDAB205819}"/>
              </a:ext>
            </a:extLst>
          </p:cNvPr>
          <p:cNvSpPr>
            <a:spLocks noGrp="1"/>
          </p:cNvSpPr>
          <p:nvPr>
            <p:ph type="title"/>
          </p:nvPr>
        </p:nvSpPr>
        <p:spPr/>
        <p:txBody>
          <a:bodyPr/>
          <a:lstStyle/>
          <a:p>
            <a:r>
              <a:rPr lang="en-US" u="sng" dirty="0"/>
              <a:t>Overview of Microservices Architecture - </a:t>
            </a:r>
          </a:p>
        </p:txBody>
      </p:sp>
      <p:sp>
        <p:nvSpPr>
          <p:cNvPr id="3" name="Text Placeholder 2">
            <a:extLst>
              <a:ext uri="{FF2B5EF4-FFF2-40B4-BE49-F238E27FC236}">
                <a16:creationId xmlns:a16="http://schemas.microsoft.com/office/drawing/2014/main" id="{222F25DB-EC99-49F0-B3C8-06246ED4FE92}"/>
              </a:ext>
            </a:extLst>
          </p:cNvPr>
          <p:cNvSpPr>
            <a:spLocks noGrp="1"/>
          </p:cNvSpPr>
          <p:nvPr>
            <p:ph type="body" idx="1"/>
          </p:nvPr>
        </p:nvSpPr>
        <p:spPr/>
        <p:txBody>
          <a:bodyPr/>
          <a:lstStyle/>
          <a:p>
            <a:endParaRPr lang="en-US" dirty="0"/>
          </a:p>
        </p:txBody>
      </p:sp>
      <p:pic>
        <p:nvPicPr>
          <p:cNvPr id="5" name="Picture 4" descr="A picture containing text, whiteboard&#10;&#10;Description automatically generated">
            <a:extLst>
              <a:ext uri="{FF2B5EF4-FFF2-40B4-BE49-F238E27FC236}">
                <a16:creationId xmlns:a16="http://schemas.microsoft.com/office/drawing/2014/main" id="{9DDB08DF-D9DB-48FF-90B8-B9C94DC2E5A3}"/>
              </a:ext>
            </a:extLst>
          </p:cNvPr>
          <p:cNvPicPr>
            <a:picLocks noChangeAspect="1"/>
          </p:cNvPicPr>
          <p:nvPr/>
        </p:nvPicPr>
        <p:blipFill>
          <a:blip r:embed="rId2"/>
          <a:stretch>
            <a:fillRect/>
          </a:stretch>
        </p:blipFill>
        <p:spPr>
          <a:xfrm>
            <a:off x="1404758" y="1307850"/>
            <a:ext cx="6824383" cy="3451120"/>
          </a:xfrm>
          <a:prstGeom prst="rect">
            <a:avLst/>
          </a:prstGeom>
        </p:spPr>
      </p:pic>
    </p:spTree>
    <p:extLst>
      <p:ext uri="{BB962C8B-B14F-4D97-AF65-F5344CB8AC3E}">
        <p14:creationId xmlns:p14="http://schemas.microsoft.com/office/powerpoint/2010/main" val="910460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B74E9-79EC-4287-9466-D4CF485AEB2E}"/>
              </a:ext>
            </a:extLst>
          </p:cNvPr>
          <p:cNvSpPr>
            <a:spLocks noGrp="1"/>
          </p:cNvSpPr>
          <p:nvPr>
            <p:ph type="title"/>
          </p:nvPr>
        </p:nvSpPr>
        <p:spPr/>
        <p:txBody>
          <a:bodyPr/>
          <a:lstStyle/>
          <a:p>
            <a:r>
              <a:rPr lang="en-US" dirty="0"/>
              <a:t>Deeper Dive into Microservice Architecture - </a:t>
            </a:r>
          </a:p>
        </p:txBody>
      </p:sp>
      <p:sp>
        <p:nvSpPr>
          <p:cNvPr id="3" name="Text Placeholder 2">
            <a:extLst>
              <a:ext uri="{FF2B5EF4-FFF2-40B4-BE49-F238E27FC236}">
                <a16:creationId xmlns:a16="http://schemas.microsoft.com/office/drawing/2014/main" id="{FB8E8AA8-DD67-49F3-B6A4-E3100A39FE59}"/>
              </a:ext>
            </a:extLst>
          </p:cNvPr>
          <p:cNvSpPr>
            <a:spLocks noGrp="1"/>
          </p:cNvSpPr>
          <p:nvPr>
            <p:ph type="body" idx="1"/>
          </p:nvPr>
        </p:nvSpPr>
        <p:spPr>
          <a:xfrm>
            <a:off x="1297500" y="1689537"/>
            <a:ext cx="7038900" cy="2911200"/>
          </a:xfrm>
        </p:spPr>
        <p:txBody>
          <a:bodyPr/>
          <a:lstStyle/>
          <a:p>
            <a:r>
              <a:rPr lang="en-US" dirty="0"/>
              <a:t>API Gateway</a:t>
            </a:r>
          </a:p>
          <a:p>
            <a:r>
              <a:rPr lang="en-US" dirty="0"/>
              <a:t>Identity Provider</a:t>
            </a:r>
          </a:p>
          <a:p>
            <a:r>
              <a:rPr lang="en-US" dirty="0"/>
              <a:t>Service Discovery</a:t>
            </a:r>
          </a:p>
          <a:p>
            <a:r>
              <a:rPr lang="en-US" dirty="0"/>
              <a:t>CDN – GitHub</a:t>
            </a:r>
          </a:p>
          <a:p>
            <a:r>
              <a:rPr lang="en-US" dirty="0"/>
              <a:t>Management</a:t>
            </a:r>
          </a:p>
        </p:txBody>
      </p:sp>
      <p:pic>
        <p:nvPicPr>
          <p:cNvPr id="4098" name="Picture 2" descr="Top 5+ Microservices Architecture and Design Best Practices - DZone  Microservices">
            <a:extLst>
              <a:ext uri="{FF2B5EF4-FFF2-40B4-BE49-F238E27FC236}">
                <a16:creationId xmlns:a16="http://schemas.microsoft.com/office/drawing/2014/main" id="{7CC9D92F-648D-4947-8251-C8700C8F4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900" y="2210649"/>
            <a:ext cx="4762500"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692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73890-A2DF-44D0-8860-715843B21541}"/>
              </a:ext>
            </a:extLst>
          </p:cNvPr>
          <p:cNvSpPr>
            <a:spLocks noGrp="1"/>
          </p:cNvSpPr>
          <p:nvPr>
            <p:ph type="title"/>
          </p:nvPr>
        </p:nvSpPr>
        <p:spPr>
          <a:xfrm>
            <a:off x="1250576" y="4044626"/>
            <a:ext cx="7038900" cy="914100"/>
          </a:xfrm>
        </p:spPr>
        <p:txBody>
          <a:bodyPr/>
          <a:lstStyle/>
          <a:p>
            <a:pPr algn="ctr"/>
            <a:r>
              <a:rPr lang="en-US" dirty="0"/>
              <a:t>Cheers !!...... We completed part 2</a:t>
            </a:r>
          </a:p>
        </p:txBody>
      </p:sp>
      <p:pic>
        <p:nvPicPr>
          <p:cNvPr id="7170" name="Picture 2" descr="How to Find the Perfect GIF: 10 Must-Try Websites">
            <a:extLst>
              <a:ext uri="{FF2B5EF4-FFF2-40B4-BE49-F238E27FC236}">
                <a16:creationId xmlns:a16="http://schemas.microsoft.com/office/drawing/2014/main" id="{32492E7B-C463-41A8-9C4A-19170EE3E1D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85146" y="525979"/>
            <a:ext cx="5015753" cy="334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557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D34F6-8F96-4B02-950D-DA22A61F9F9E}"/>
              </a:ext>
            </a:extLst>
          </p:cNvPr>
          <p:cNvSpPr>
            <a:spLocks noGrp="1"/>
          </p:cNvSpPr>
          <p:nvPr>
            <p:ph type="title"/>
          </p:nvPr>
        </p:nvSpPr>
        <p:spPr>
          <a:xfrm>
            <a:off x="985314" y="3291591"/>
            <a:ext cx="7038900" cy="914100"/>
          </a:xfrm>
        </p:spPr>
        <p:txBody>
          <a:bodyPr/>
          <a:lstStyle/>
          <a:p>
            <a:pPr algn="ctr"/>
            <a:br>
              <a:rPr lang="en-US" sz="4000" b="1" dirty="0"/>
            </a:br>
            <a:r>
              <a:rPr lang="en-US" sz="1200" i="1" dirty="0"/>
              <a:t>an important tool for microservices</a:t>
            </a:r>
          </a:p>
        </p:txBody>
      </p:sp>
      <p:pic>
        <p:nvPicPr>
          <p:cNvPr id="5122" name="Picture 2" descr="A practical introduction to Docker containers | Red Hat Developer">
            <a:extLst>
              <a:ext uri="{FF2B5EF4-FFF2-40B4-BE49-F238E27FC236}">
                <a16:creationId xmlns:a16="http://schemas.microsoft.com/office/drawing/2014/main" id="{AF1C31B1-4D59-4B2F-8D52-AA71438B8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1989" y="1722182"/>
            <a:ext cx="2265549" cy="1871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211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967D-5AAD-4E83-987B-18FE2B243D58}"/>
              </a:ext>
            </a:extLst>
          </p:cNvPr>
          <p:cNvSpPr>
            <a:spLocks noGrp="1"/>
          </p:cNvSpPr>
          <p:nvPr>
            <p:ph type="title"/>
          </p:nvPr>
        </p:nvSpPr>
        <p:spPr/>
        <p:txBody>
          <a:bodyPr/>
          <a:lstStyle/>
          <a:p>
            <a:r>
              <a:rPr lang="en-US" i="1" dirty="0"/>
              <a:t>Why Docker ?</a:t>
            </a:r>
          </a:p>
        </p:txBody>
      </p:sp>
      <p:sp>
        <p:nvSpPr>
          <p:cNvPr id="3" name="Text Placeholder 2">
            <a:extLst>
              <a:ext uri="{FF2B5EF4-FFF2-40B4-BE49-F238E27FC236}">
                <a16:creationId xmlns:a16="http://schemas.microsoft.com/office/drawing/2014/main" id="{CE5A98B6-4578-4ED3-AA6D-B38E9F932298}"/>
              </a:ext>
            </a:extLst>
          </p:cNvPr>
          <p:cNvSpPr>
            <a:spLocks noGrp="1"/>
          </p:cNvSpPr>
          <p:nvPr>
            <p:ph type="body" idx="1"/>
          </p:nvPr>
        </p:nvSpPr>
        <p:spPr>
          <a:xfrm>
            <a:off x="1156306" y="1258267"/>
            <a:ext cx="7038900" cy="3387691"/>
          </a:xfrm>
        </p:spPr>
        <p:txBody>
          <a:bodyPr/>
          <a:lstStyle/>
          <a:p>
            <a:pPr marL="146050" indent="0">
              <a:buNone/>
            </a:pPr>
            <a:r>
              <a:rPr lang="en-US" dirty="0"/>
              <a:t>To create an application, we need to </a:t>
            </a:r>
          </a:p>
          <a:p>
            <a:pPr>
              <a:buFont typeface="Wingdings" panose="05000000000000000000" pitchFamily="2" charset="2"/>
              <a:buChar char="§"/>
            </a:pPr>
            <a:r>
              <a:rPr lang="en-US" sz="900" dirty="0"/>
              <a:t>Install software</a:t>
            </a:r>
          </a:p>
          <a:p>
            <a:pPr>
              <a:buFont typeface="Wingdings" panose="05000000000000000000" pitchFamily="2" charset="2"/>
              <a:buChar char="§"/>
            </a:pPr>
            <a:r>
              <a:rPr lang="en-US" sz="900" dirty="0"/>
              <a:t>Setup environmental properties</a:t>
            </a:r>
          </a:p>
          <a:p>
            <a:pPr>
              <a:buFont typeface="Wingdings" panose="05000000000000000000" pitchFamily="2" charset="2"/>
              <a:buChar char="§"/>
            </a:pPr>
            <a:r>
              <a:rPr lang="en-US" sz="900" dirty="0"/>
              <a:t>Configure all of them</a:t>
            </a:r>
          </a:p>
          <a:p>
            <a:pPr>
              <a:buFont typeface="Wingdings" panose="05000000000000000000" pitchFamily="2" charset="2"/>
              <a:buChar char="§"/>
            </a:pPr>
            <a:r>
              <a:rPr lang="en-US" sz="900" dirty="0"/>
              <a:t>provide all required libraries</a:t>
            </a:r>
          </a:p>
          <a:p>
            <a:pPr>
              <a:buFont typeface="Wingdings" panose="05000000000000000000" pitchFamily="2" charset="2"/>
              <a:buChar char="§"/>
            </a:pPr>
            <a:r>
              <a:rPr lang="en-US" sz="900" dirty="0"/>
              <a:t>Finally, write application code</a:t>
            </a:r>
          </a:p>
          <a:p>
            <a:endParaRPr lang="en-US" dirty="0"/>
          </a:p>
          <a:p>
            <a:pPr marL="146050" indent="0">
              <a:buNone/>
            </a:pPr>
            <a:r>
              <a:rPr lang="en-US" dirty="0"/>
              <a:t>Walking through all the steps for one time is fine. Imagine doing it multiple times. </a:t>
            </a:r>
          </a:p>
          <a:p>
            <a:pPr marL="146050" indent="0">
              <a:buNone/>
            </a:pPr>
            <a:endParaRPr lang="en-US" dirty="0"/>
          </a:p>
          <a:p>
            <a:pPr marL="146050" indent="0">
              <a:buNone/>
            </a:pPr>
            <a:r>
              <a:rPr lang="en-US" dirty="0"/>
              <a:t>How about </a:t>
            </a:r>
            <a:r>
              <a:rPr lang="en-US" dirty="0">
                <a:solidFill>
                  <a:srgbClr val="FFC000"/>
                </a:solidFill>
              </a:rPr>
              <a:t>automating</a:t>
            </a:r>
            <a:r>
              <a:rPr lang="en-US" dirty="0"/>
              <a:t> them via script ?? … Wait !! … U have to write a lot of script. What if the software U </a:t>
            </a:r>
            <a:r>
              <a:rPr lang="en-US" dirty="0" err="1"/>
              <a:t>gonna</a:t>
            </a:r>
            <a:r>
              <a:rPr lang="en-US" dirty="0"/>
              <a:t> install already exists or there’s a conflicting configuration in the host machine with our configuration ? </a:t>
            </a:r>
          </a:p>
          <a:p>
            <a:pPr marL="146050" indent="0">
              <a:buNone/>
            </a:pPr>
            <a:endParaRPr lang="en-US" dirty="0"/>
          </a:p>
          <a:p>
            <a:pPr marL="146050" indent="0">
              <a:buNone/>
            </a:pPr>
            <a:r>
              <a:rPr lang="en-US" dirty="0"/>
              <a:t>Imagine a </a:t>
            </a:r>
            <a:r>
              <a:rPr lang="en-US" dirty="0">
                <a:solidFill>
                  <a:schemeClr val="tx2">
                    <a:lumMod val="75000"/>
                  </a:schemeClr>
                </a:solidFill>
              </a:rPr>
              <a:t>virtual machine </a:t>
            </a:r>
            <a:r>
              <a:rPr lang="en-US" dirty="0"/>
              <a:t>on which U can perform all activities and then save it. Next time U need to setup the application U just copy the VM in the host machine n run it.. Well that’s what </a:t>
            </a:r>
            <a:r>
              <a:rPr lang="en-US" dirty="0">
                <a:solidFill>
                  <a:srgbClr val="00B0F0"/>
                </a:solidFill>
              </a:rPr>
              <a:t>docker</a:t>
            </a:r>
            <a:r>
              <a:rPr lang="en-US" dirty="0"/>
              <a:t> does.</a:t>
            </a:r>
          </a:p>
        </p:txBody>
      </p:sp>
    </p:spTree>
    <p:extLst>
      <p:ext uri="{BB962C8B-B14F-4D97-AF65-F5344CB8AC3E}">
        <p14:creationId xmlns:p14="http://schemas.microsoft.com/office/powerpoint/2010/main" val="3568180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55A36-9E84-462C-9E41-1BE840E4DBB5}"/>
              </a:ext>
            </a:extLst>
          </p:cNvPr>
          <p:cNvSpPr>
            <a:spLocks noGrp="1"/>
          </p:cNvSpPr>
          <p:nvPr>
            <p:ph type="title"/>
          </p:nvPr>
        </p:nvSpPr>
        <p:spPr/>
        <p:txBody>
          <a:bodyPr/>
          <a:lstStyle/>
          <a:p>
            <a:r>
              <a:rPr lang="en-US" dirty="0"/>
              <a:t>Docker – </a:t>
            </a:r>
            <a:r>
              <a:rPr lang="en-US" sz="1800" i="1" dirty="0"/>
              <a:t>a lightweight virtual machine</a:t>
            </a:r>
          </a:p>
        </p:txBody>
      </p:sp>
      <p:sp>
        <p:nvSpPr>
          <p:cNvPr id="3" name="Text Placeholder 2">
            <a:extLst>
              <a:ext uri="{FF2B5EF4-FFF2-40B4-BE49-F238E27FC236}">
                <a16:creationId xmlns:a16="http://schemas.microsoft.com/office/drawing/2014/main" id="{A5187EA1-D7F1-4144-ACEE-26835DA85BD9}"/>
              </a:ext>
            </a:extLst>
          </p:cNvPr>
          <p:cNvSpPr>
            <a:spLocks noGrp="1"/>
          </p:cNvSpPr>
          <p:nvPr>
            <p:ph type="body" idx="1"/>
          </p:nvPr>
        </p:nvSpPr>
        <p:spPr>
          <a:xfrm>
            <a:off x="6474617" y="1997856"/>
            <a:ext cx="2023924" cy="2911200"/>
          </a:xfrm>
        </p:spPr>
        <p:txBody>
          <a:bodyPr/>
          <a:lstStyle/>
          <a:p>
            <a:r>
              <a:rPr lang="en-US" sz="1000" dirty="0"/>
              <a:t>Lighter than a VM.</a:t>
            </a:r>
          </a:p>
          <a:p>
            <a:r>
              <a:rPr lang="en-US" sz="1000" dirty="0"/>
              <a:t>We can store docker  state as docker images.</a:t>
            </a:r>
          </a:p>
          <a:p>
            <a:r>
              <a:rPr lang="en-US" sz="1000" dirty="0"/>
              <a:t>We can share the docker image n run it on any machine we need.</a:t>
            </a:r>
          </a:p>
          <a:p>
            <a:r>
              <a:rPr lang="en-US" sz="1000" dirty="0"/>
              <a:t>Its doesn’t mess with software in the host system.</a:t>
            </a:r>
          </a:p>
        </p:txBody>
      </p:sp>
      <p:pic>
        <p:nvPicPr>
          <p:cNvPr id="6146" name="Picture 2" descr="What is Docker and How to Use It With Python (Tutorial)">
            <a:extLst>
              <a:ext uri="{FF2B5EF4-FFF2-40B4-BE49-F238E27FC236}">
                <a16:creationId xmlns:a16="http://schemas.microsoft.com/office/drawing/2014/main" id="{BAA5FCDB-9064-4968-88A6-80833CEAB2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945" y="1637721"/>
            <a:ext cx="5178238" cy="2461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917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B18F-1E99-4A3F-87CA-F299F5251482}"/>
              </a:ext>
            </a:extLst>
          </p:cNvPr>
          <p:cNvSpPr>
            <a:spLocks noGrp="1"/>
          </p:cNvSpPr>
          <p:nvPr>
            <p:ph type="title"/>
          </p:nvPr>
        </p:nvSpPr>
        <p:spPr>
          <a:xfrm>
            <a:off x="2205177" y="2918012"/>
            <a:ext cx="7038900" cy="914100"/>
          </a:xfrm>
        </p:spPr>
        <p:txBody>
          <a:bodyPr/>
          <a:lstStyle/>
          <a:p>
            <a:r>
              <a:rPr lang="en-US" sz="1800" dirty="0"/>
              <a:t>Confluence of docker microservices &amp; cloud</a:t>
            </a:r>
          </a:p>
        </p:txBody>
      </p:sp>
      <p:sp>
        <p:nvSpPr>
          <p:cNvPr id="3" name="Text Placeholder 2">
            <a:extLst>
              <a:ext uri="{FF2B5EF4-FFF2-40B4-BE49-F238E27FC236}">
                <a16:creationId xmlns:a16="http://schemas.microsoft.com/office/drawing/2014/main" id="{1376BC8B-C6A0-4ED0-AF39-E23870D3A052}"/>
              </a:ext>
            </a:extLst>
          </p:cNvPr>
          <p:cNvSpPr>
            <a:spLocks noGrp="1"/>
          </p:cNvSpPr>
          <p:nvPr>
            <p:ph type="body" idx="1"/>
          </p:nvPr>
        </p:nvSpPr>
        <p:spPr>
          <a:xfrm>
            <a:off x="1203370" y="1567550"/>
            <a:ext cx="7038900" cy="1350462"/>
          </a:xfrm>
        </p:spPr>
        <p:txBody>
          <a:bodyPr/>
          <a:lstStyle/>
          <a:p>
            <a:pPr marL="146050" indent="0" algn="ctr">
              <a:buNone/>
            </a:pPr>
            <a:r>
              <a:rPr lang="en-US" sz="5400" b="1" u="sng" dirty="0"/>
              <a:t>The Final Chapter</a:t>
            </a:r>
          </a:p>
        </p:txBody>
      </p:sp>
    </p:spTree>
    <p:extLst>
      <p:ext uri="{BB962C8B-B14F-4D97-AF65-F5344CB8AC3E}">
        <p14:creationId xmlns:p14="http://schemas.microsoft.com/office/powerpoint/2010/main" val="3739151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1FEC8-3D6C-41F1-AB56-B26D253047F9}"/>
              </a:ext>
            </a:extLst>
          </p:cNvPr>
          <p:cNvSpPr>
            <a:spLocks noGrp="1"/>
          </p:cNvSpPr>
          <p:nvPr>
            <p:ph type="title"/>
          </p:nvPr>
        </p:nvSpPr>
        <p:spPr/>
        <p:txBody>
          <a:bodyPr/>
          <a:lstStyle/>
          <a:p>
            <a:r>
              <a:rPr lang="en-US" dirty="0"/>
              <a:t>Overall scenario - </a:t>
            </a:r>
          </a:p>
        </p:txBody>
      </p:sp>
      <p:sp>
        <p:nvSpPr>
          <p:cNvPr id="3" name="Text Placeholder 2">
            <a:extLst>
              <a:ext uri="{FF2B5EF4-FFF2-40B4-BE49-F238E27FC236}">
                <a16:creationId xmlns:a16="http://schemas.microsoft.com/office/drawing/2014/main" id="{9D8E0F8D-3020-479E-B1A2-1B7289E5FC48}"/>
              </a:ext>
            </a:extLst>
          </p:cNvPr>
          <p:cNvSpPr>
            <a:spLocks noGrp="1"/>
          </p:cNvSpPr>
          <p:nvPr>
            <p:ph type="body" idx="1"/>
          </p:nvPr>
        </p:nvSpPr>
        <p:spPr/>
        <p:txBody>
          <a:bodyPr/>
          <a:lstStyle/>
          <a:p>
            <a:r>
              <a:rPr lang="en-US" dirty="0"/>
              <a:t>Divide the Shopping portal into domains.</a:t>
            </a:r>
          </a:p>
          <a:p>
            <a:r>
              <a:rPr lang="en-US" dirty="0"/>
              <a:t>Write </a:t>
            </a:r>
            <a:r>
              <a:rPr lang="en-US" dirty="0">
                <a:solidFill>
                  <a:srgbClr val="00B050"/>
                </a:solidFill>
              </a:rPr>
              <a:t>microservices</a:t>
            </a:r>
            <a:r>
              <a:rPr lang="en-US" dirty="0"/>
              <a:t> for each domain in local system</a:t>
            </a:r>
          </a:p>
          <a:p>
            <a:r>
              <a:rPr lang="en-US" dirty="0"/>
              <a:t>Package the </a:t>
            </a:r>
            <a:r>
              <a:rPr lang="en-US" dirty="0">
                <a:solidFill>
                  <a:srgbClr val="00B050"/>
                </a:solidFill>
              </a:rPr>
              <a:t>microservice</a:t>
            </a:r>
            <a:r>
              <a:rPr lang="en-US" dirty="0"/>
              <a:t> in </a:t>
            </a:r>
            <a:r>
              <a:rPr lang="en-US" dirty="0">
                <a:solidFill>
                  <a:srgbClr val="FF0000"/>
                </a:solidFill>
              </a:rPr>
              <a:t>docker image</a:t>
            </a:r>
            <a:r>
              <a:rPr lang="en-US" dirty="0"/>
              <a:t>.</a:t>
            </a:r>
          </a:p>
          <a:p>
            <a:r>
              <a:rPr lang="en-US" dirty="0"/>
              <a:t>Deploy each </a:t>
            </a:r>
            <a:r>
              <a:rPr lang="en-US" dirty="0">
                <a:solidFill>
                  <a:schemeClr val="tx2">
                    <a:lumMod val="75000"/>
                  </a:schemeClr>
                </a:solidFill>
              </a:rPr>
              <a:t>microservice</a:t>
            </a:r>
            <a:r>
              <a:rPr lang="en-US" dirty="0"/>
              <a:t> in </a:t>
            </a:r>
            <a:r>
              <a:rPr lang="en-US" dirty="0">
                <a:solidFill>
                  <a:srgbClr val="0070C0"/>
                </a:solidFill>
              </a:rPr>
              <a:t>cloud nodes</a:t>
            </a:r>
            <a:r>
              <a:rPr lang="en-US" dirty="0"/>
              <a:t>.</a:t>
            </a:r>
          </a:p>
          <a:p>
            <a:pPr marL="146050" indent="0">
              <a:buNone/>
            </a:pPr>
            <a:endParaRPr lang="en-US" i="1" dirty="0">
              <a:solidFill>
                <a:srgbClr val="FFC000"/>
              </a:solidFill>
            </a:endParaRPr>
          </a:p>
          <a:p>
            <a:pPr marL="146050" indent="0">
              <a:buNone/>
            </a:pPr>
            <a:endParaRPr lang="en-US" i="1" dirty="0">
              <a:solidFill>
                <a:srgbClr val="FFC000"/>
              </a:solidFill>
            </a:endParaRPr>
          </a:p>
          <a:p>
            <a:pPr marL="146050" indent="0">
              <a:buNone/>
            </a:pPr>
            <a:r>
              <a:rPr lang="en-US" sz="1400" b="1" i="1" u="sng" dirty="0">
                <a:solidFill>
                  <a:srgbClr val="FFFF00"/>
                </a:solidFill>
              </a:rPr>
              <a:t>Note: </a:t>
            </a:r>
            <a:r>
              <a:rPr lang="en-US" sz="1400" i="1" dirty="0">
                <a:solidFill>
                  <a:schemeClr val="bg1"/>
                </a:solidFill>
                <a:latin typeface="Tw Cen MT Condensed" panose="020B0606020104020203" pitchFamily="34" charset="0"/>
              </a:rPr>
              <a:t>Whenever the cloud senses that there's huge traffic in a particular node then it </a:t>
            </a:r>
            <a:r>
              <a:rPr lang="en-US" sz="1400" i="1" dirty="0">
                <a:solidFill>
                  <a:schemeClr val="accent6">
                    <a:lumMod val="60000"/>
                    <a:lumOff val="40000"/>
                  </a:schemeClr>
                </a:solidFill>
                <a:latin typeface="Tw Cen MT Condensed" panose="020B0606020104020203" pitchFamily="34" charset="0"/>
              </a:rPr>
              <a:t>automatically spans up </a:t>
            </a:r>
            <a:r>
              <a:rPr lang="en-US" sz="1400" i="1" dirty="0">
                <a:solidFill>
                  <a:schemeClr val="bg1"/>
                </a:solidFill>
                <a:latin typeface="Tw Cen MT Condensed" panose="020B0606020104020203" pitchFamily="34" charset="0"/>
              </a:rPr>
              <a:t>a new instance </a:t>
            </a:r>
            <a:r>
              <a:rPr lang="en-US" sz="1400" i="1" dirty="0">
                <a:solidFill>
                  <a:schemeClr val="accent1">
                    <a:lumMod val="40000"/>
                    <a:lumOff val="60000"/>
                  </a:schemeClr>
                </a:solidFill>
                <a:latin typeface="Tw Cen MT Condensed" panose="020B0606020104020203" pitchFamily="34" charset="0"/>
              </a:rPr>
              <a:t>deploys the docker image on the new node</a:t>
            </a:r>
            <a:r>
              <a:rPr lang="en-US" sz="1400" i="1" dirty="0">
                <a:solidFill>
                  <a:schemeClr val="bg1"/>
                </a:solidFill>
                <a:latin typeface="Tw Cen MT Condensed" panose="020B0606020104020203" pitchFamily="34" charset="0"/>
              </a:rPr>
              <a:t>. Since the docker image can be easily deployed on a node the cloud provider can automatically deploy it. That’s how </a:t>
            </a:r>
            <a:r>
              <a:rPr lang="en-US" sz="1400" b="1" u="sng" dirty="0">
                <a:solidFill>
                  <a:srgbClr val="FF0000"/>
                </a:solidFill>
                <a:latin typeface="Tw Cen MT Condensed" panose="020B0606020104020203" pitchFamily="34" charset="0"/>
              </a:rPr>
              <a:t>auto-scaling</a:t>
            </a:r>
            <a:r>
              <a:rPr lang="en-US" sz="1400" i="1" dirty="0">
                <a:solidFill>
                  <a:schemeClr val="bg1"/>
                </a:solidFill>
                <a:latin typeface="Tw Cen MT Condensed" panose="020B0606020104020203" pitchFamily="34" charset="0"/>
              </a:rPr>
              <a:t> works.</a:t>
            </a:r>
          </a:p>
        </p:txBody>
      </p:sp>
    </p:spTree>
    <p:extLst>
      <p:ext uri="{BB962C8B-B14F-4D97-AF65-F5344CB8AC3E}">
        <p14:creationId xmlns:p14="http://schemas.microsoft.com/office/powerpoint/2010/main" val="1176962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Questions !!</a:t>
            </a:r>
            <a:endParaRPr sz="3000"/>
          </a:p>
          <a:p>
            <a:pPr marL="0" lvl="0" indent="0" algn="ctr" rtl="0">
              <a:spcBef>
                <a:spcPts val="1600"/>
              </a:spcBef>
              <a:spcAft>
                <a:spcPts val="0"/>
              </a:spcAft>
              <a:buNone/>
            </a:pPr>
            <a:r>
              <a:rPr lang="en" sz="3000"/>
              <a:t>Queries !!</a:t>
            </a:r>
            <a:endParaRPr sz="3000"/>
          </a:p>
          <a:p>
            <a:pPr marL="0" lvl="0" indent="0" algn="ctr" rtl="0">
              <a:spcBef>
                <a:spcPts val="1600"/>
              </a:spcBef>
              <a:spcAft>
                <a:spcPts val="0"/>
              </a:spcAft>
              <a:buNone/>
            </a:pPr>
            <a:r>
              <a:rPr lang="en" sz="3000"/>
              <a:t>Confusion ??</a:t>
            </a:r>
            <a:endParaRPr sz="3000"/>
          </a:p>
          <a:p>
            <a:pPr marL="0" lvl="0" indent="0" algn="ctr" rtl="0">
              <a:spcBef>
                <a:spcPts val="1600"/>
              </a:spcBef>
              <a:spcAft>
                <a:spcPts val="1600"/>
              </a:spcAft>
              <a:buNone/>
            </a:pPr>
            <a:r>
              <a:rPr lang="en" sz="3000"/>
              <a:t>Feel free &amp; ask </a:t>
            </a:r>
            <a:r>
              <a:rPr lang="en" sz="3000" u="sng"/>
              <a:t> </a:t>
            </a:r>
            <a:endParaRPr sz="3000" u="sng"/>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49"/>
          <p:cNvSpPr txBox="1">
            <a:spLocks noGrp="1"/>
          </p:cNvSpPr>
          <p:nvPr>
            <p:ph type="body" idx="1"/>
          </p:nvPr>
        </p:nvSpPr>
        <p:spPr>
          <a:xfrm>
            <a:off x="1297500" y="1567550"/>
            <a:ext cx="7038900" cy="1505103"/>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3000" dirty="0"/>
              <a:t> - Thanks -</a:t>
            </a:r>
            <a:endParaRPr sz="3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What is a HTML Page ?</a:t>
            </a:r>
            <a:endParaRPr u="sng"/>
          </a:p>
        </p:txBody>
      </p:sp>
      <p:sp>
        <p:nvSpPr>
          <p:cNvPr id="165" name="Google Shape;165;p18"/>
          <p:cNvSpPr txBox="1">
            <a:spLocks noGrp="1"/>
          </p:cNvSpPr>
          <p:nvPr>
            <p:ph type="body" idx="1"/>
          </p:nvPr>
        </p:nvSpPr>
        <p:spPr>
          <a:xfrm>
            <a:off x="3831438" y="2557550"/>
            <a:ext cx="1374600" cy="103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4400"/>
              <a:t>&lt;=&gt;</a:t>
            </a:r>
            <a:endParaRPr sz="4400"/>
          </a:p>
        </p:txBody>
      </p:sp>
      <p:pic>
        <p:nvPicPr>
          <p:cNvPr id="166" name="Google Shape;166;p18"/>
          <p:cNvPicPr preferRelativeResize="0"/>
          <p:nvPr/>
        </p:nvPicPr>
        <p:blipFill>
          <a:blip r:embed="rId3">
            <a:alphaModFix/>
          </a:blip>
          <a:stretch>
            <a:fillRect/>
          </a:stretch>
        </p:blipFill>
        <p:spPr>
          <a:xfrm>
            <a:off x="5298950" y="2345375"/>
            <a:ext cx="2747974" cy="1580901"/>
          </a:xfrm>
          <a:prstGeom prst="rect">
            <a:avLst/>
          </a:prstGeom>
          <a:noFill/>
          <a:ln>
            <a:noFill/>
          </a:ln>
        </p:spPr>
      </p:pic>
      <p:pic>
        <p:nvPicPr>
          <p:cNvPr id="167" name="Google Shape;167;p18"/>
          <p:cNvPicPr preferRelativeResize="0"/>
          <p:nvPr/>
        </p:nvPicPr>
        <p:blipFill>
          <a:blip r:embed="rId4">
            <a:alphaModFix/>
          </a:blip>
          <a:stretch>
            <a:fillRect/>
          </a:stretch>
        </p:blipFill>
        <p:spPr>
          <a:xfrm>
            <a:off x="1664688" y="2100100"/>
            <a:ext cx="1762125" cy="19526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algn="ctr"/>
            <a:r>
              <a:rPr lang="en-US" b="1" dirty="0"/>
              <a:t>Contact Details</a:t>
            </a:r>
            <a:br>
              <a:rPr lang="en-US" b="1" dirty="0"/>
            </a:br>
            <a:endParaRPr u="sng" dirty="0"/>
          </a:p>
        </p:txBody>
      </p:sp>
      <p:sp>
        <p:nvSpPr>
          <p:cNvPr id="141" name="Google Shape;141;p14"/>
          <p:cNvSpPr txBox="1">
            <a:spLocks noGrp="1"/>
          </p:cNvSpPr>
          <p:nvPr>
            <p:ph type="body" idx="1"/>
          </p:nvPr>
        </p:nvSpPr>
        <p:spPr>
          <a:xfrm>
            <a:off x="941569" y="2225950"/>
            <a:ext cx="4223100" cy="2015376"/>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US" sz="1100" dirty="0"/>
              <a:t>Ayan Banerjee</a:t>
            </a:r>
            <a:endParaRPr sz="1100" dirty="0"/>
          </a:p>
          <a:p>
            <a:pPr marL="0" lvl="0" indent="0" algn="l" rtl="0">
              <a:spcBef>
                <a:spcPts val="1600"/>
              </a:spcBef>
              <a:spcAft>
                <a:spcPts val="0"/>
              </a:spcAft>
              <a:buNone/>
            </a:pPr>
            <a:r>
              <a:rPr lang="en" sz="1100" dirty="0"/>
              <a:t>Contact Details - (+91)9088-246290</a:t>
            </a:r>
            <a:endParaRPr sz="1100" dirty="0"/>
          </a:p>
          <a:p>
            <a:pPr marL="0" lvl="0" indent="0" algn="l" rtl="0">
              <a:spcBef>
                <a:spcPts val="1600"/>
              </a:spcBef>
              <a:spcAft>
                <a:spcPts val="0"/>
              </a:spcAft>
              <a:buNone/>
            </a:pPr>
            <a:r>
              <a:rPr lang="en" sz="1100" dirty="0"/>
              <a:t>Mail - </a:t>
            </a:r>
            <a:r>
              <a:rPr lang="en" sz="1100" u="sng" dirty="0">
                <a:solidFill>
                  <a:schemeClr val="hlink"/>
                </a:solidFill>
                <a:hlinkClick r:id="rId3"/>
              </a:rPr>
              <a:t>ayanbanerjee.jobs@gmail.com</a:t>
            </a:r>
            <a:endParaRPr sz="1100" dirty="0"/>
          </a:p>
          <a:p>
            <a:pPr marL="0" lvl="0" indent="0" algn="l" rtl="0">
              <a:spcBef>
                <a:spcPts val="1600"/>
              </a:spcBef>
              <a:spcAft>
                <a:spcPts val="1600"/>
              </a:spcAft>
              <a:buNone/>
            </a:pPr>
            <a:r>
              <a:rPr lang="en" sz="1100" dirty="0"/>
              <a:t>GitHub Url - https://github.com/ayanNullPointerEx</a:t>
            </a:r>
            <a:endParaRPr sz="1100" dirty="0"/>
          </a:p>
        </p:txBody>
      </p:sp>
      <p:pic>
        <p:nvPicPr>
          <p:cNvPr id="5" name="Picture 4" descr="Qr code&#10;&#10;Description automatically generated">
            <a:extLst>
              <a:ext uri="{FF2B5EF4-FFF2-40B4-BE49-F238E27FC236}">
                <a16:creationId xmlns:a16="http://schemas.microsoft.com/office/drawing/2014/main" id="{859EEAE7-DD24-43E8-A385-2BF71670CC0C}"/>
              </a:ext>
            </a:extLst>
          </p:cNvPr>
          <p:cNvPicPr>
            <a:picLocks noChangeAspect="1"/>
          </p:cNvPicPr>
          <p:nvPr/>
        </p:nvPicPr>
        <p:blipFill>
          <a:blip r:embed="rId4"/>
          <a:stretch>
            <a:fillRect/>
          </a:stretch>
        </p:blipFill>
        <p:spPr>
          <a:xfrm>
            <a:off x="5231904" y="1953365"/>
            <a:ext cx="2287961" cy="2287961"/>
          </a:xfrm>
          <a:prstGeom prst="rect">
            <a:avLst/>
          </a:prstGeom>
        </p:spPr>
      </p:pic>
    </p:spTree>
    <p:extLst>
      <p:ext uri="{BB962C8B-B14F-4D97-AF65-F5344CB8AC3E}">
        <p14:creationId xmlns:p14="http://schemas.microsoft.com/office/powerpoint/2010/main" val="3121515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What is Server ?</a:t>
            </a:r>
            <a:endParaRPr u="sng"/>
          </a:p>
        </p:txBody>
      </p:sp>
      <p:sp>
        <p:nvSpPr>
          <p:cNvPr id="173" name="Google Shape;173;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i="1"/>
              <a:t>A Computer - Desktop, Laptop, etc.</a:t>
            </a:r>
            <a:endParaRPr i="1"/>
          </a:p>
          <a:p>
            <a:pPr marL="457200" lvl="0" indent="-311150" algn="l" rtl="0">
              <a:spcBef>
                <a:spcPts val="0"/>
              </a:spcBef>
              <a:spcAft>
                <a:spcPts val="0"/>
              </a:spcAft>
              <a:buSzPts val="1300"/>
              <a:buAutoNum type="arabicPeriod"/>
            </a:pPr>
            <a:r>
              <a:rPr lang="en" i="1"/>
              <a:t>Install a Server application (e.x - Apache,Tomcat,IIS,etc)</a:t>
            </a:r>
            <a:endParaRPr i="1"/>
          </a:p>
          <a:p>
            <a:pPr marL="457200" lvl="0" indent="-311150" algn="l" rtl="0">
              <a:spcBef>
                <a:spcPts val="0"/>
              </a:spcBef>
              <a:spcAft>
                <a:spcPts val="0"/>
              </a:spcAft>
              <a:buSzPts val="1300"/>
              <a:buAutoNum type="arabicPeriod"/>
            </a:pPr>
            <a:r>
              <a:rPr lang="en" i="1"/>
              <a:t>Deploy the application code</a:t>
            </a:r>
            <a:endParaRPr i="1"/>
          </a:p>
        </p:txBody>
      </p:sp>
      <p:pic>
        <p:nvPicPr>
          <p:cNvPr id="174" name="Google Shape;174;p19"/>
          <p:cNvPicPr preferRelativeResize="0"/>
          <p:nvPr/>
        </p:nvPicPr>
        <p:blipFill>
          <a:blip r:embed="rId3">
            <a:alphaModFix/>
          </a:blip>
          <a:stretch>
            <a:fillRect/>
          </a:stretch>
        </p:blipFill>
        <p:spPr>
          <a:xfrm>
            <a:off x="5768925" y="2842700"/>
            <a:ext cx="2628125" cy="1833250"/>
          </a:xfrm>
          <a:prstGeom prst="rect">
            <a:avLst/>
          </a:prstGeom>
          <a:noFill/>
          <a:ln>
            <a:noFill/>
          </a:ln>
        </p:spPr>
      </p:pic>
      <p:pic>
        <p:nvPicPr>
          <p:cNvPr id="175" name="Google Shape;175;p19"/>
          <p:cNvPicPr preferRelativeResize="0"/>
          <p:nvPr/>
        </p:nvPicPr>
        <p:blipFill>
          <a:blip r:embed="rId4">
            <a:alphaModFix/>
          </a:blip>
          <a:stretch>
            <a:fillRect/>
          </a:stretch>
        </p:blipFill>
        <p:spPr>
          <a:xfrm>
            <a:off x="1431674" y="2634774"/>
            <a:ext cx="3933375" cy="2041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a:spLocks noGrp="1"/>
          </p:cNvSpPr>
          <p:nvPr>
            <p:ph type="title"/>
          </p:nvPr>
        </p:nvSpPr>
        <p:spPr>
          <a:xfrm>
            <a:off x="1253075" y="1225025"/>
            <a:ext cx="26064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Servers -</a:t>
            </a:r>
            <a:endParaRPr/>
          </a:p>
        </p:txBody>
      </p:sp>
      <p:sp>
        <p:nvSpPr>
          <p:cNvPr id="181" name="Google Shape;181;p20"/>
          <p:cNvSpPr txBox="1">
            <a:spLocks noGrp="1"/>
          </p:cNvSpPr>
          <p:nvPr>
            <p:ph type="body" idx="1"/>
          </p:nvPr>
        </p:nvSpPr>
        <p:spPr>
          <a:xfrm>
            <a:off x="829925" y="3287725"/>
            <a:ext cx="3452700" cy="1004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dirty="0"/>
              <a:t>Web Server - for static resources</a:t>
            </a:r>
            <a:endParaRPr dirty="0"/>
          </a:p>
          <a:p>
            <a:pPr marL="457200" lvl="0" indent="-311150" algn="l" rtl="0">
              <a:spcBef>
                <a:spcPts val="0"/>
              </a:spcBef>
              <a:spcAft>
                <a:spcPts val="0"/>
              </a:spcAft>
              <a:buSzPts val="1300"/>
              <a:buAutoNum type="arabicPeriod"/>
            </a:pPr>
            <a:r>
              <a:rPr lang="en" dirty="0"/>
              <a:t>Application Server - dynamic websites , more interactive</a:t>
            </a:r>
            <a:endParaRPr dirty="0"/>
          </a:p>
        </p:txBody>
      </p:sp>
      <p:pic>
        <p:nvPicPr>
          <p:cNvPr id="182" name="Google Shape;182;p20"/>
          <p:cNvPicPr preferRelativeResize="0"/>
          <p:nvPr/>
        </p:nvPicPr>
        <p:blipFill>
          <a:blip r:embed="rId3">
            <a:alphaModFix/>
          </a:blip>
          <a:stretch>
            <a:fillRect/>
          </a:stretch>
        </p:blipFill>
        <p:spPr>
          <a:xfrm>
            <a:off x="4868017" y="2976250"/>
            <a:ext cx="3570882" cy="1892974"/>
          </a:xfrm>
          <a:prstGeom prst="rect">
            <a:avLst/>
          </a:prstGeom>
          <a:noFill/>
          <a:ln>
            <a:noFill/>
          </a:ln>
        </p:spPr>
      </p:pic>
      <p:pic>
        <p:nvPicPr>
          <p:cNvPr id="183" name="Google Shape;183;p20"/>
          <p:cNvPicPr preferRelativeResize="0"/>
          <p:nvPr/>
        </p:nvPicPr>
        <p:blipFill>
          <a:blip r:embed="rId4">
            <a:alphaModFix/>
          </a:blip>
          <a:stretch>
            <a:fillRect/>
          </a:stretch>
        </p:blipFill>
        <p:spPr>
          <a:xfrm>
            <a:off x="4868025" y="526950"/>
            <a:ext cx="3489251" cy="20325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1"/>
          <p:cNvSpPr txBox="1">
            <a:spLocks noGrp="1"/>
          </p:cNvSpPr>
          <p:nvPr>
            <p:ph type="title"/>
          </p:nvPr>
        </p:nvSpPr>
        <p:spPr>
          <a:xfrm>
            <a:off x="1988400" y="117575"/>
            <a:ext cx="56571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b="1" u="sng"/>
              <a:t>Cloud Computing</a:t>
            </a:r>
            <a:endParaRPr sz="4200" b="1" u="sng"/>
          </a:p>
        </p:txBody>
      </p:sp>
      <p:sp>
        <p:nvSpPr>
          <p:cNvPr id="189" name="Google Shape;189;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0" name="Google Shape;190;p21"/>
          <p:cNvPicPr preferRelativeResize="0"/>
          <p:nvPr/>
        </p:nvPicPr>
        <p:blipFill>
          <a:blip r:embed="rId3">
            <a:alphaModFix/>
          </a:blip>
          <a:stretch>
            <a:fillRect/>
          </a:stretch>
        </p:blipFill>
        <p:spPr>
          <a:xfrm>
            <a:off x="252350" y="838700"/>
            <a:ext cx="8587350" cy="4187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Online Shopping portal Example -</a:t>
            </a:r>
            <a:endParaRPr/>
          </a:p>
        </p:txBody>
      </p:sp>
      <p:sp>
        <p:nvSpPr>
          <p:cNvPr id="196" name="Google Shape;196;p22"/>
          <p:cNvSpPr txBox="1">
            <a:spLocks noGrp="1"/>
          </p:cNvSpPr>
          <p:nvPr>
            <p:ph type="body" idx="1"/>
          </p:nvPr>
        </p:nvSpPr>
        <p:spPr>
          <a:xfrm>
            <a:off x="1401400" y="1784460"/>
            <a:ext cx="2859000" cy="18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Imagine 2 friends, Ayan n Sayan wants to create a online shopping portal for their business.</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So where to start ??</a:t>
            </a:r>
            <a:endParaRPr/>
          </a:p>
        </p:txBody>
      </p:sp>
      <p:pic>
        <p:nvPicPr>
          <p:cNvPr id="197" name="Google Shape;197;p22"/>
          <p:cNvPicPr preferRelativeResize="0"/>
          <p:nvPr/>
        </p:nvPicPr>
        <p:blipFill>
          <a:blip r:embed="rId3">
            <a:alphaModFix/>
          </a:blip>
          <a:stretch>
            <a:fillRect/>
          </a:stretch>
        </p:blipFill>
        <p:spPr>
          <a:xfrm>
            <a:off x="4468100" y="1265175"/>
            <a:ext cx="3770450" cy="329420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317</TotalTime>
  <Words>1465</Words>
  <Application>Microsoft Office PowerPoint</Application>
  <PresentationFormat>On-screen Show (16:9)</PresentationFormat>
  <Paragraphs>174</Paragraphs>
  <Slides>50</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Montserrat</vt:lpstr>
      <vt:lpstr>Wingdings</vt:lpstr>
      <vt:lpstr>Lato</vt:lpstr>
      <vt:lpstr>Tw Cen MT Condensed</vt:lpstr>
      <vt:lpstr>Arial</vt:lpstr>
      <vt:lpstr>Focus</vt:lpstr>
      <vt:lpstr>Basics of  Cloud Computing</vt:lpstr>
      <vt:lpstr>Ayan Banerjee </vt:lpstr>
      <vt:lpstr>PowerPoint Presentation</vt:lpstr>
      <vt:lpstr>Prerequisites - </vt:lpstr>
      <vt:lpstr>What is a HTML Page ?</vt:lpstr>
      <vt:lpstr>What is Server ?</vt:lpstr>
      <vt:lpstr>Types of Servers -</vt:lpstr>
      <vt:lpstr>Cloud Computing</vt:lpstr>
      <vt:lpstr>Online Shopping portal Example -</vt:lpstr>
      <vt:lpstr>I wanna host a website .. How to do ?? 🤔</vt:lpstr>
      <vt:lpstr>PowerPoint Presentation</vt:lpstr>
      <vt:lpstr>Online Shopping portal Example contd. -</vt:lpstr>
      <vt:lpstr>PowerPoint Presentation</vt:lpstr>
      <vt:lpstr>Continue ...</vt:lpstr>
      <vt:lpstr>Sayan: Hmmm ……… really too much </vt:lpstr>
      <vt:lpstr>Well, what if I say Cloud has solution to all the problems !! </vt:lpstr>
      <vt:lpstr>So what is  CLOUD ?? “Cloud is about how you do computing, not where you do computing," goes a popular refrain in the domain of modern computing. </vt:lpstr>
      <vt:lpstr>Move the app from local system to machines stored in cloud provider data centre.</vt:lpstr>
      <vt:lpstr>Salient Features of Coud - </vt:lpstr>
      <vt:lpstr>Autoscaling</vt:lpstr>
      <vt:lpstr>PowerPoint Presentation</vt:lpstr>
      <vt:lpstr>PowerPoint Presentation</vt:lpstr>
      <vt:lpstr>PowerPoint Presentation</vt:lpstr>
      <vt:lpstr>Automatic Load balancing - </vt:lpstr>
      <vt:lpstr>Automatic Setup </vt:lpstr>
      <vt:lpstr>Distributed worldwide</vt:lpstr>
      <vt:lpstr>PowerPoint Presentation</vt:lpstr>
      <vt:lpstr>Cloud Example - </vt:lpstr>
      <vt:lpstr>Benefits of cloud computing - </vt:lpstr>
      <vt:lpstr>Cloud Providers - </vt:lpstr>
      <vt:lpstr>Cloud Service Models - </vt:lpstr>
      <vt:lpstr>PowerPoint Presentation</vt:lpstr>
      <vt:lpstr>PowerPoint Presentation</vt:lpstr>
      <vt:lpstr>PowerPoint Presentation</vt:lpstr>
      <vt:lpstr>Microservices</vt:lpstr>
      <vt:lpstr>Shopping Portal Example - </vt:lpstr>
      <vt:lpstr>Microservices - </vt:lpstr>
      <vt:lpstr>Monolith vs Microservices - </vt:lpstr>
      <vt:lpstr>Microservices on Cloud - </vt:lpstr>
      <vt:lpstr>Overview of Microservices Architecture - </vt:lpstr>
      <vt:lpstr>Deeper Dive into Microservice Architecture - </vt:lpstr>
      <vt:lpstr>Cheers !!...... We completed part 2</vt:lpstr>
      <vt:lpstr> an important tool for microservices</vt:lpstr>
      <vt:lpstr>Why Docker ?</vt:lpstr>
      <vt:lpstr>Docker – a lightweight virtual machine</vt:lpstr>
      <vt:lpstr>Confluence of docker microservices &amp; cloud</vt:lpstr>
      <vt:lpstr>Overall scenario - </vt:lpstr>
      <vt:lpstr>PowerPoint Presentation</vt:lpstr>
      <vt:lpstr>PowerPoint Presentation</vt:lpstr>
      <vt:lpstr>Contact Details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of  Cloud Computing</dc:title>
  <cp:lastModifiedBy>Ayan Banerjee</cp:lastModifiedBy>
  <cp:revision>47</cp:revision>
  <dcterms:modified xsi:type="dcterms:W3CDTF">2022-02-25T13:36:55Z</dcterms:modified>
</cp:coreProperties>
</file>